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Chelsea Market"/>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CB18E1-B6B1-42A5-80F0-3CBB92B1CB85}">
  <a:tblStyle styleId="{4CCB18E1-B6B1-42A5-80F0-3CBB92B1CB85}"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ChelseaMarke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Use this template for students to create their profile of a refugee.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SAMPLE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3"/>
          <p:cNvSpPr txBox="1"/>
          <p:nvPr/>
        </p:nvSpPr>
        <p:spPr>
          <a:xfrm>
            <a:off x="633975" y="287700"/>
            <a:ext cx="3771000" cy="4517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Photo </a:t>
            </a:r>
            <a:r>
              <a:rPr lang="en" sz="1000">
                <a:latin typeface="Chelsea Market"/>
                <a:ea typeface="Chelsea Market"/>
                <a:cs typeface="Chelsea Market"/>
                <a:sym typeface="Chelsea Market"/>
              </a:rPr>
              <a:t>by</a:t>
            </a:r>
            <a:r>
              <a:rPr b="0" i="0" lang="en" sz="1000" u="none" cap="none" strike="noStrike">
                <a:solidFill>
                  <a:srgbClr val="000000"/>
                </a:solidFill>
                <a:latin typeface="Chelsea Market"/>
                <a:ea typeface="Chelsea Market"/>
                <a:cs typeface="Chelsea Market"/>
                <a:sym typeface="Chelsea Market"/>
              </a:rPr>
              <a:t>:</a:t>
            </a:r>
            <a:r>
              <a:rPr lang="en" sz="1250">
                <a:solidFill>
                  <a:srgbClr val="DEE1E4"/>
                </a:solidFill>
                <a:highlight>
                  <a:srgbClr val="333333"/>
                </a:highlight>
              </a:rPr>
              <a:t> UNHCR/Saikat Mojumder</a:t>
            </a:r>
            <a:endParaRPr sz="600">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000"/>
              <a:buFont typeface="Arial"/>
              <a:buNone/>
            </a:pPr>
            <a:r>
              <a:rPr lang="en" sz="1450">
                <a:solidFill>
                  <a:srgbClr val="222222"/>
                </a:solidFill>
                <a:highlight>
                  <a:srgbClr val="FFFFFF"/>
                </a:highlight>
              </a:rPr>
              <a:t>Hasson holds up a mobile phone with his famous picture,“ I was crying and begging for food when the photographer took my photo.”</a:t>
            </a:r>
            <a:endParaRPr sz="600">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lang="en" sz="1800">
                <a:latin typeface="Chelsea Market"/>
                <a:ea typeface="Chelsea Market"/>
                <a:cs typeface="Chelsea Market"/>
                <a:sym typeface="Chelsea Market"/>
              </a:rPr>
              <a:t>Mohammed Hasson’s </a:t>
            </a:r>
            <a:r>
              <a:rPr lang="en" sz="1800">
                <a:latin typeface="Chelsea Market"/>
                <a:ea typeface="Chelsea Market"/>
                <a:cs typeface="Chelsea Market"/>
                <a:sym typeface="Chelsea Market"/>
              </a:rPr>
              <a:t>journey</a:t>
            </a:r>
            <a:r>
              <a:rPr lang="en" sz="1800">
                <a:latin typeface="Chelsea Market"/>
                <a:ea typeface="Chelsea Market"/>
                <a:cs typeface="Chelsea Market"/>
                <a:sym typeface="Chelsea Market"/>
              </a:rPr>
              <a:t> to photography.</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p:txBody>
      </p:sp>
      <p:sp>
        <p:nvSpPr>
          <p:cNvPr id="56" name="Google Shape;56;p13"/>
          <p:cNvSpPr txBox="1"/>
          <p:nvPr/>
        </p:nvSpPr>
        <p:spPr>
          <a:xfrm>
            <a:off x="4513000" y="287700"/>
            <a:ext cx="4103100" cy="4517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sz="1100">
                <a:solidFill>
                  <a:schemeClr val="dk1"/>
                </a:solidFill>
                <a:latin typeface="Chelsea Market"/>
                <a:ea typeface="Chelsea Market"/>
                <a:cs typeface="Chelsea Market"/>
                <a:sym typeface="Chelsea Market"/>
              </a:rPr>
              <a:t> Mohammed’s village was being destroyed. He heard heard gunshots, and was suddenly terrified. He then heard bombs. Mohammed had to run.</a:t>
            </a:r>
            <a:endParaRPr b="0" i="0" sz="1100" u="none" cap="none" strike="noStrike">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rPr lang="en" sz="1100">
                <a:solidFill>
                  <a:schemeClr val="dk1"/>
                </a:solidFill>
                <a:latin typeface="Chelsea Market"/>
                <a:ea typeface="Chelsea Market"/>
                <a:cs typeface="Chelsea Market"/>
                <a:sym typeface="Chelsea Market"/>
              </a:rPr>
              <a:t>Mohammed had a long awful journey of terror and fright. He had to worry about starvation constantly and was worried about his and his families safety. His family ended up in Bangladesh after months of </a:t>
            </a:r>
            <a:r>
              <a:rPr lang="en" sz="1100">
                <a:solidFill>
                  <a:schemeClr val="dk1"/>
                </a:solidFill>
                <a:latin typeface="Chelsea Market"/>
                <a:ea typeface="Chelsea Market"/>
                <a:cs typeface="Chelsea Market"/>
                <a:sym typeface="Chelsea Market"/>
              </a:rPr>
              <a:t>questioning</a:t>
            </a:r>
            <a:r>
              <a:rPr lang="en" sz="1100">
                <a:solidFill>
                  <a:schemeClr val="dk1"/>
                </a:solidFill>
                <a:latin typeface="Chelsea Market"/>
                <a:ea typeface="Chelsea Market"/>
                <a:cs typeface="Chelsea Market"/>
                <a:sym typeface="Chelsea Market"/>
              </a:rPr>
              <a:t> if they would even survive.</a:t>
            </a:r>
            <a:endParaRPr b="0" i="0" sz="1100" u="none" cap="none" strike="noStrike">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rPr lang="en" sz="1100">
                <a:solidFill>
                  <a:schemeClr val="dk1"/>
                </a:solidFill>
                <a:latin typeface="Chelsea Market"/>
                <a:ea typeface="Chelsea Market"/>
                <a:cs typeface="Chelsea Market"/>
                <a:sym typeface="Chelsea Market"/>
              </a:rPr>
              <a:t>Mohammed could not speak or hear. When his family arrived there they had to build a house. He started attending a learning center in his village and he said that they then began to feel more settled, and that there injuries were healed. Mohammed then discovered photography. He loved photography and said that it made everyone happy. He hopes to one day become a </a:t>
            </a:r>
            <a:r>
              <a:rPr lang="en" sz="1100">
                <a:solidFill>
                  <a:schemeClr val="dk1"/>
                </a:solidFill>
                <a:latin typeface="Chelsea Market"/>
                <a:ea typeface="Chelsea Market"/>
                <a:cs typeface="Chelsea Market"/>
                <a:sym typeface="Chelsea Market"/>
              </a:rPr>
              <a:t>professional</a:t>
            </a:r>
            <a:r>
              <a:rPr lang="en" sz="1100">
                <a:solidFill>
                  <a:schemeClr val="dk1"/>
                </a:solidFill>
                <a:latin typeface="Chelsea Market"/>
                <a:ea typeface="Chelsea Market"/>
                <a:cs typeface="Chelsea Market"/>
                <a:sym typeface="Chelsea Market"/>
              </a:rPr>
              <a:t> photographer.</a:t>
            </a:r>
            <a:endParaRPr b="0" i="0" sz="1100" u="none" cap="none" strike="noStrike">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t/>
            </a:r>
            <a:endParaRPr>
              <a:solidFill>
                <a:schemeClr val="dk1"/>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chemeClr val="dk1"/>
              </a:buClr>
              <a:buSzPts val="1100"/>
              <a:buFont typeface="Arial"/>
              <a:buNone/>
            </a:pPr>
            <a:r>
              <a:rPr lang="en" sz="1000">
                <a:highlight>
                  <a:srgbClr val="FFFFFF"/>
                </a:highlight>
                <a:latin typeface="Chelsea Market"/>
                <a:ea typeface="Chelsea Market"/>
                <a:cs typeface="Chelsea Market"/>
                <a:sym typeface="Chelsea Market"/>
              </a:rPr>
              <a:t>“To be called a refugee is the opposite of an insult; it is a badge of strength, courage, and victory.”</a:t>
            </a:r>
            <a:endParaRPr sz="1200">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i="0" sz="12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p:txBody>
      </p:sp>
      <p:sp>
        <p:nvSpPr>
          <p:cNvPr id="57" name="Google Shape;57;p13"/>
          <p:cNvSpPr txBox="1"/>
          <p:nvPr/>
        </p:nvSpPr>
        <p:spPr>
          <a:xfrm>
            <a:off x="747700" y="400650"/>
            <a:ext cx="3576000" cy="199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13"/>
          <p:cNvPicPr preferRelativeResize="0"/>
          <p:nvPr/>
        </p:nvPicPr>
        <p:blipFill>
          <a:blip r:embed="rId4">
            <a:alphaModFix/>
          </a:blip>
          <a:stretch>
            <a:fillRect/>
          </a:stretch>
        </p:blipFill>
        <p:spPr>
          <a:xfrm>
            <a:off x="973076" y="400650"/>
            <a:ext cx="3125260" cy="1990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4" name="Google Shape;64;p14"/>
          <p:cNvSpPr txBox="1"/>
          <p:nvPr/>
        </p:nvSpPr>
        <p:spPr>
          <a:xfrm>
            <a:off x="635800" y="218500"/>
            <a:ext cx="3882300" cy="466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Chelsea Market"/>
                <a:ea typeface="Chelsea Market"/>
                <a:cs typeface="Chelsea Market"/>
                <a:sym typeface="Chelsea Market"/>
              </a:rPr>
              <a:t>Photo by A. Spanaki/2014, UNHCR                    </a:t>
            </a:r>
            <a:endParaRPr b="0" i="0" sz="12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helsea Market"/>
                <a:ea typeface="Chelsea Market"/>
                <a:cs typeface="Chelsea Market"/>
                <a:sym typeface="Chelsea Market"/>
              </a:rPr>
              <a:t>As Houssein watched his life slip away in Syria, he vowed, “I refuse to sink.” </a:t>
            </a:r>
            <a:endParaRPr b="0" i="0" sz="14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Houssein’s Story: </a:t>
            </a:r>
            <a:endParaRPr b="0" i="0" sz="1800" u="none" cap="none" strike="noStrike">
              <a:solidFill>
                <a:srgbClr val="000000"/>
              </a:solidFill>
              <a:latin typeface="Chelsea Market"/>
              <a:ea typeface="Chelsea Market"/>
              <a:cs typeface="Chelsea Market"/>
              <a:sym typeface="Chelsea Market"/>
            </a:endParaRPr>
          </a:p>
          <a:p>
            <a:pPr indent="0" lvl="0" marL="0" marR="0" rtl="0" algn="ctr">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Syrian Refugee</a:t>
            </a:r>
            <a:endParaRPr b="0" i="0" sz="1800" u="none" cap="none" strike="noStrike">
              <a:solidFill>
                <a:srgbClr val="000000"/>
              </a:solidFill>
              <a:latin typeface="Chelsea Market"/>
              <a:ea typeface="Chelsea Market"/>
              <a:cs typeface="Chelsea Market"/>
              <a:sym typeface="Chelsea Market"/>
            </a:endParaRPr>
          </a:p>
        </p:txBody>
      </p:sp>
      <p:sp>
        <p:nvSpPr>
          <p:cNvPr id="65" name="Google Shape;65;p14"/>
          <p:cNvSpPr txBox="1"/>
          <p:nvPr/>
        </p:nvSpPr>
        <p:spPr>
          <a:xfrm>
            <a:off x="4585575" y="218400"/>
            <a:ext cx="3882300" cy="466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250, 000 dead. 11 million displaced. Unfortunately, Houssein’s tragic refugee story is all too common in Syria.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Houssein was an average college student with his future ahead of him. As civil war began to rage through Syria, Houssein said goodbye to friends and family who were running from war. At first, Houssein refused to leave his home. He had heard traumatic stories of refugees running from their homes, boarding rubber raft boats, and drowning in the Mediterranean Sea.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However, as life became more and more dangerous in Syria, Houssein was soon left with no choice. He had to flee. Before he left, he made himself a promise in the form of a tattoo. His tattoo reads, “I refuse to sink.”</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True to his word, Houssein survived the treacherous journey across the Mediterranean Sea to Greece. He would later learn that the same day he reached safety, another ship full of refugees capsized, killing all on board. </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helsea Market"/>
                <a:ea typeface="Chelsea Market"/>
                <a:cs typeface="Chelsea Market"/>
                <a:sym typeface="Chelsea Market"/>
              </a:rPr>
              <a:t>Even though Houssein has lost everything, among refugees, he is considered lucky.</a:t>
            </a:r>
            <a:endParaRPr b="0" i="0" sz="10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helsea Market"/>
              <a:ea typeface="Chelsea Market"/>
              <a:cs typeface="Chelsea Market"/>
              <a:sym typeface="Chelsea Market"/>
            </a:endParaRPr>
          </a:p>
        </p:txBody>
      </p:sp>
      <p:pic>
        <p:nvPicPr>
          <p:cNvPr id="66" name="Google Shape;66;p14"/>
          <p:cNvPicPr preferRelativeResize="0"/>
          <p:nvPr/>
        </p:nvPicPr>
        <p:blipFill rotWithShape="1">
          <a:blip r:embed="rId4">
            <a:alphaModFix/>
          </a:blip>
          <a:srcRect b="0" l="0" r="0" t="0"/>
          <a:stretch/>
        </p:blipFill>
        <p:spPr>
          <a:xfrm>
            <a:off x="788950" y="472625"/>
            <a:ext cx="3576000" cy="24061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aphicFrame>
        <p:nvGraphicFramePr>
          <p:cNvPr id="71" name="Google Shape;71;p15"/>
          <p:cNvGraphicFramePr/>
          <p:nvPr/>
        </p:nvGraphicFramePr>
        <p:xfrm>
          <a:off x="111025" y="462675"/>
          <a:ext cx="3000000" cy="3000000"/>
        </p:xfrm>
        <a:graphic>
          <a:graphicData uri="http://schemas.openxmlformats.org/drawingml/2006/table">
            <a:tbl>
              <a:tblPr>
                <a:noFill/>
                <a:tableStyleId>{4CCB18E1-B6B1-42A5-80F0-3CBB92B1CB85}</a:tableStyleId>
              </a:tblPr>
              <a:tblGrid>
                <a:gridCol w="1140100"/>
                <a:gridCol w="342025"/>
                <a:gridCol w="1508425"/>
                <a:gridCol w="1578575"/>
                <a:gridCol w="1543500"/>
                <a:gridCol w="1394425"/>
                <a:gridCol w="1341800"/>
              </a:tblGrid>
              <a:tr h="2667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Criteria</a:t>
                      </a:r>
                      <a:endParaRPr sz="12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Stand-ard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      5: Mastery</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4: Very Good</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3: Almost There</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 Developing</a:t>
                      </a:r>
                      <a:endParaRPr sz="1200" u="none" cap="none" strike="noStrike"/>
                    </a:p>
                  </a:txBody>
                  <a:tcPr marT="63500" marB="63500" marR="63500" marL="63500"/>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 Needs Improvement</a:t>
                      </a:r>
                      <a:endParaRPr sz="1200" u="none" cap="none" strike="noStrike"/>
                    </a:p>
                  </a:txBody>
                  <a:tcPr marT="63500" marB="63500" marR="63500" marL="63500"/>
                </a:tc>
              </a:tr>
              <a:tr h="889325">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CONTENT AND ANALYSIS: the extent to which the essay conveys complex ideas and information clearly and accurately in order to support claims in an analysis of topics or texts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R.1–9</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—clearly introduce a topic in a manner that is compelling and follows logically from the task and purpose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insightful analysis of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 clearly introduce a topic in a manner that follows from the task and purpose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—demonstrate grade-appropriate analysis of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—introduce a topic in a manner that follows generally from the task and purpose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literal comprehension of the text(s)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—introduce a topic in a manner that does not logically follow from the task and purpose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—demonstrate little understanding of the text(s) </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lack of comprehension of the text(s) or task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COMMAND OF EVIDENCE: the extent to which the essay presents evidence from the provided texts to support analysis and reflection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W.9 R.1–9</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—develop the topic with relevant, well-chosen facts, definitions, concrete details, quotations, or other information and examples from the text(s) and/or from your life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—sustain the use of varied, relevant evidence</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develop the topic with relevant facts, definitions, details, quotations, or other information and examples from the text(s) and/or from your life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—sustain the use of relevant evidence, with some lack of variety</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—partially develop the topic of the essay with the use of some textual evidence and/or personal examples, some of which may be irrelevant</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—use relevant evidence with inconsistency</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an attempt to use evidence, but only develop ideas with minimal, occasional evidence which is generally invalid or irrelevant</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—provide no evidence or provide evidence that is completely irrelevant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COHERENCE, ORGANIZATION, AND STYLE: the extent to which the essay logically organizes complex ideas, concepts, and information using formal style and precise language</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L.3 L.6</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clear organization, with the skillful use of appropriate and varied transitions to create a unified whole and enhance meaning —establish and maintain a formal style, using grade-appropriate, stylistically sophisticated language and domain-specific vocabulary with a notable sense of voice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—provide a concluding statement or section that is compelling and follows clearly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clear organization, with the use of appropriate transitions to create a unified whole</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—establish and maintain a formal style using precise language and domain-specific vocabulary</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—provide a concluding statement or section that follows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some attempt at organization, with inconsistent use of transitions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—establish but fail to maintain a formal style, with inconsistent use of language and domain-specific vocabulary</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—provide a concluding statement or section that follows generally from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little attempt at organization, or attempts to organize are irrelevant to the task</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—lack a formal style, using language that is imprecise or inappropriate for the text(s) and task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—provide a concluding statement or section that is illogical or unrelated to the topic and information presented</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—exhibit no evidence of organization</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 —use language that is predominantly incoherent or copied directly from the text(s) </a:t>
                      </a:r>
                      <a:endParaRPr sz="600" u="none" cap="none" strike="noStrike"/>
                    </a:p>
                    <a:p>
                      <a:pPr indent="0" lvl="0" marL="0" marR="0" rtl="0" algn="l">
                        <a:lnSpc>
                          <a:spcPct val="100000"/>
                        </a:lnSpc>
                        <a:spcBef>
                          <a:spcPts val="0"/>
                        </a:spcBef>
                        <a:spcAft>
                          <a:spcPts val="0"/>
                        </a:spcAft>
                        <a:buClr>
                          <a:srgbClr val="000000"/>
                        </a:buClr>
                        <a:buSzPts val="600"/>
                        <a:buFont typeface="Arial"/>
                        <a:buNone/>
                      </a:pPr>
                      <a:r>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—do not provide a concluding statement or section </a:t>
                      </a:r>
                      <a:endParaRPr sz="600" u="none" cap="none" strike="noStrike"/>
                    </a:p>
                  </a:txBody>
                  <a:tcPr marT="63500" marB="63500" marR="63500" marL="63500"/>
                </a:tc>
              </a:tr>
              <a:tr h="12700">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CONTROL OF CONVENTIONS: the extent to which the essay demonstrates command of the conventions of standard English grammar, usage, capitalization, punctuation, and spelling</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W.2 L.1 </a:t>
                      </a:r>
                      <a:endParaRPr sz="600" u="none" cap="none" strike="noStrike"/>
                    </a:p>
                    <a:p>
                      <a:pPr indent="0" lvl="0" marL="0" marR="0" rtl="0" algn="l">
                        <a:lnSpc>
                          <a:spcPct val="100000"/>
                        </a:lnSpc>
                        <a:spcBef>
                          <a:spcPts val="0"/>
                        </a:spcBef>
                        <a:spcAft>
                          <a:spcPts val="0"/>
                        </a:spcAft>
                        <a:buClr>
                          <a:srgbClr val="000000"/>
                        </a:buClr>
                        <a:buSzPts val="600"/>
                        <a:buFont typeface="Arial"/>
                        <a:buNone/>
                      </a:pPr>
                      <a:r>
                        <a:rPr lang="en" sz="600" u="none" cap="none" strike="noStrike"/>
                        <a:t>L.2</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grade-appropriate command of conventions, with few errors</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grade-appropriate command of conventions, with occasional errors that do not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emerging command of conventions, with some errors that may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—demonstrate a lack of command of conventions, with frequent errors that hinder comprehension</a:t>
                      </a:r>
                      <a:endParaRPr sz="600" u="none" cap="none" strike="noStrike"/>
                    </a:p>
                  </a:txBody>
                  <a:tcPr marT="63500" marB="63500" marR="63500" marL="63500"/>
                </a:tc>
                <a:tc>
                  <a:txBody>
                    <a:bodyPr/>
                    <a:lstStyle/>
                    <a:p>
                      <a:pPr indent="0" lvl="0" marL="0" marR="0" rtl="0" algn="l">
                        <a:lnSpc>
                          <a:spcPct val="100000"/>
                        </a:lnSpc>
                        <a:spcBef>
                          <a:spcPts val="0"/>
                        </a:spcBef>
                        <a:spcAft>
                          <a:spcPts val="0"/>
                        </a:spcAft>
                        <a:buClr>
                          <a:srgbClr val="000000"/>
                        </a:buClr>
                        <a:buSzPts val="600"/>
                        <a:buFont typeface="Arial"/>
                        <a:buNone/>
                      </a:pPr>
                      <a:r>
                        <a:rPr lang="en" sz="600" u="none" cap="none" strike="noStrike"/>
                        <a:t>—are minimal, making assessment of conventions unreliable </a:t>
                      </a:r>
                      <a:endParaRPr sz="600" u="none" cap="none" strike="noStrike"/>
                    </a:p>
                  </a:txBody>
                  <a:tcPr marT="63500" marB="63500" marR="63500" marL="63500"/>
                </a:tc>
              </a:tr>
            </a:tbl>
          </a:graphicData>
        </a:graphic>
      </p:graphicFrame>
      <p:sp>
        <p:nvSpPr>
          <p:cNvPr id="72" name="Google Shape;72;p15"/>
          <p:cNvSpPr txBox="1"/>
          <p:nvPr/>
        </p:nvSpPr>
        <p:spPr>
          <a:xfrm>
            <a:off x="2882025" y="66125"/>
            <a:ext cx="3654300" cy="3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helsea Market"/>
                <a:ea typeface="Chelsea Market"/>
                <a:cs typeface="Chelsea Market"/>
                <a:sym typeface="Chelsea Market"/>
              </a:rPr>
              <a:t>The Refugee Profile Rubric</a:t>
            </a:r>
            <a:endParaRPr b="0" i="0" sz="1800" u="none" cap="none" strike="noStrike">
              <a:solidFill>
                <a:srgbClr val="000000"/>
              </a:solidFill>
              <a:latin typeface="Chelsea Market"/>
              <a:ea typeface="Chelsea Market"/>
              <a:cs typeface="Chelsea Market"/>
              <a:sym typeface="Chelsea Marke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