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Lst>
  <p:sldSz cy="5143500" cx="9144000"/>
  <p:notesSz cx="6858000" cy="9144000"/>
  <p:embeddedFontLst>
    <p:embeddedFont>
      <p:font typeface="Chelsea Market"/>
      <p:regular r:id="rId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0" roundtripDataSignature="AMtx7mgTwGdmZQDbFfPkF7mVD0FHycwnv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CA9C250-0D4C-4C65-979D-92AE00CD3B71}">
  <a:tblStyle styleId="{1CA9C250-0D4C-4C65-979D-92AE00CD3B71}" styleName="Table_0">
    <a:wholeTbl>
      <a:tcTxStyle b="off" i="off">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10" Type="http://customschemas.google.com/relationships/presentationmetadata" Target="metadata"/><Relationship Id="rId9" Type="http://schemas.openxmlformats.org/officeDocument/2006/relationships/font" Target="fonts/ChelseaMarket-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149cf941f66_0_2:notes"/>
          <p:cNvSpPr/>
          <p:nvPr>
            <p:ph idx="2" type="sldImg"/>
          </p:nvPr>
        </p:nvSpPr>
        <p:spPr>
          <a:xfrm>
            <a:off x="381374" y="685800"/>
            <a:ext cx="6095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g149cf941f66_0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Use this template for students to create their profile of a refugee.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2:notes"/>
          <p:cNvSpPr/>
          <p:nvPr>
            <p:ph idx="2" type="sldImg"/>
          </p:nvPr>
        </p:nvSpPr>
        <p:spPr>
          <a:xfrm>
            <a:off x="381374" y="685800"/>
            <a:ext cx="6095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 name="Google Shape;61;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SAMPLE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 name="Google Shape;69;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 name="Shape 9"/>
        <p:cNvGrpSpPr/>
        <p:nvPr/>
      </p:nvGrpSpPr>
      <p:grpSpPr>
        <a:xfrm>
          <a:off x="0" y="0"/>
          <a:ext cx="0" cy="0"/>
          <a:chOff x="0" y="0"/>
          <a:chExt cx="0" cy="0"/>
        </a:xfrm>
      </p:grpSpPr>
      <p:sp>
        <p:nvSpPr>
          <p:cNvPr id="10" name="Google Shape;10;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4"/>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45" name="Google Shape;45;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5"/>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8" name="Google Shape;48;p15"/>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49" name="Google Shape;49;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6"/>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3" name="Google Shape;13;p6"/>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4" name="Google Shape;14;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7"/>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7" name="Google Shape;17;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0" name="Google Shape;20;p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21" name="Google Shape;21;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4" name="Google Shape;24;p9"/>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5" name="Google Shape;25;p9"/>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6" name="Google Shape;26;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1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9" name="Google Shape;29;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0" name="Shape 30"/>
        <p:cNvGrpSpPr/>
        <p:nvPr/>
      </p:nvGrpSpPr>
      <p:grpSpPr>
        <a:xfrm>
          <a:off x="0" y="0"/>
          <a:ext cx="0" cy="0"/>
          <a:chOff x="0" y="0"/>
          <a:chExt cx="0" cy="0"/>
        </a:xfrm>
      </p:grpSpPr>
      <p:sp>
        <p:nvSpPr>
          <p:cNvPr id="31" name="Google Shape;31;p11"/>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2" name="Google Shape;32;p11"/>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3" name="Google Shape;33;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4" name="Shape 34"/>
        <p:cNvGrpSpPr/>
        <p:nvPr/>
      </p:nvGrpSpPr>
      <p:grpSpPr>
        <a:xfrm>
          <a:off x="0" y="0"/>
          <a:ext cx="0" cy="0"/>
          <a:chOff x="0" y="0"/>
          <a:chExt cx="0" cy="0"/>
        </a:xfrm>
      </p:grpSpPr>
      <p:sp>
        <p:nvSpPr>
          <p:cNvPr id="35" name="Google Shape;35;p12"/>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6" name="Google Shape;36;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13"/>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13"/>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0" name="Google Shape;40;p13"/>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1" name="Google Shape;41;p13"/>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42" name="Google Shape;42;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g149cf941f66_0_2"/>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55" name="Google Shape;55;g149cf941f66_0_2"/>
          <p:cNvSpPr txBox="1"/>
          <p:nvPr/>
        </p:nvSpPr>
        <p:spPr>
          <a:xfrm>
            <a:off x="633975" y="287700"/>
            <a:ext cx="3771000" cy="45177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Chelsea Market"/>
              <a:ea typeface="Chelsea Market"/>
              <a:cs typeface="Chelsea Market"/>
              <a:sym typeface="Chelsea Market"/>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000000"/>
              </a:solidFill>
              <a:latin typeface="Chelsea Market"/>
              <a:ea typeface="Chelsea Market"/>
              <a:cs typeface="Chelsea Market"/>
              <a:sym typeface="Chelsea Market"/>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000000"/>
              </a:solidFill>
              <a:latin typeface="Chelsea Market"/>
              <a:ea typeface="Chelsea Market"/>
              <a:cs typeface="Chelsea Market"/>
              <a:sym typeface="Chelsea Market"/>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000000"/>
              </a:solidFill>
              <a:latin typeface="Chelsea Market"/>
              <a:ea typeface="Chelsea Market"/>
              <a:cs typeface="Chelsea Market"/>
              <a:sym typeface="Chelsea Market"/>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000000"/>
              </a:solidFill>
              <a:latin typeface="Chelsea Market"/>
              <a:ea typeface="Chelsea Market"/>
              <a:cs typeface="Chelsea Market"/>
              <a:sym typeface="Chelsea Market"/>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000000"/>
              </a:solidFill>
              <a:latin typeface="Chelsea Market"/>
              <a:ea typeface="Chelsea Market"/>
              <a:cs typeface="Chelsea Market"/>
              <a:sym typeface="Chelsea Market"/>
            </a:endParaRPr>
          </a:p>
          <a:p>
            <a:pPr indent="0" lvl="0" marL="0" marR="0" rtl="0" algn="l">
              <a:lnSpc>
                <a:spcPct val="115000"/>
              </a:lnSpc>
              <a:spcBef>
                <a:spcPts val="0"/>
              </a:spcBef>
              <a:spcAft>
                <a:spcPts val="0"/>
              </a:spcAft>
              <a:buClr>
                <a:srgbClr val="000000"/>
              </a:buClr>
              <a:buSzPts val="1200"/>
              <a:buFont typeface="Arial"/>
              <a:buNone/>
            </a:pPr>
            <a:r>
              <a:t/>
            </a:r>
            <a:endParaRPr b="0" i="0" sz="1200" u="none" cap="none" strike="noStrike">
              <a:solidFill>
                <a:srgbClr val="000000"/>
              </a:solidFill>
              <a:latin typeface="Chelsea Market"/>
              <a:ea typeface="Chelsea Market"/>
              <a:cs typeface="Chelsea Market"/>
              <a:sym typeface="Chelsea Market"/>
            </a:endParaRPr>
          </a:p>
          <a:p>
            <a:pPr indent="0" lvl="0" marL="0" marR="0" rtl="0" algn="ctr">
              <a:lnSpc>
                <a:spcPct val="115000"/>
              </a:lnSpc>
              <a:spcBef>
                <a:spcPts val="0"/>
              </a:spcBef>
              <a:spcAft>
                <a:spcPts val="0"/>
              </a:spcAft>
              <a:buClr>
                <a:srgbClr val="000000"/>
              </a:buClr>
              <a:buSzPts val="1200"/>
              <a:buFont typeface="Arial"/>
              <a:buNone/>
            </a:pPr>
            <a:r>
              <a:t/>
            </a:r>
            <a:endParaRPr b="0" i="0" sz="1200" u="none" cap="none" strike="noStrike">
              <a:solidFill>
                <a:srgbClr val="000000"/>
              </a:solidFill>
              <a:latin typeface="Chelsea Market"/>
              <a:ea typeface="Chelsea Market"/>
              <a:cs typeface="Chelsea Market"/>
              <a:sym typeface="Chelsea Market"/>
            </a:endParaRPr>
          </a:p>
          <a:p>
            <a:pPr indent="0" lvl="0" marL="0" marR="0" rtl="0" algn="ctr">
              <a:lnSpc>
                <a:spcPct val="115000"/>
              </a:lnSpc>
              <a:spcBef>
                <a:spcPts val="0"/>
              </a:spcBef>
              <a:spcAft>
                <a:spcPts val="0"/>
              </a:spcAft>
              <a:buClr>
                <a:srgbClr val="000000"/>
              </a:buClr>
              <a:buSzPts val="1000"/>
              <a:buFont typeface="Arial"/>
              <a:buNone/>
            </a:pPr>
            <a:r>
              <a:rPr b="0" i="0" lang="en" sz="1000" u="none" cap="none" strike="noStrike">
                <a:latin typeface="Chelsea Market"/>
                <a:ea typeface="Chelsea Market"/>
                <a:cs typeface="Chelsea Market"/>
                <a:sym typeface="Chelsea Market"/>
              </a:rPr>
              <a:t>Pho</a:t>
            </a:r>
            <a:r>
              <a:rPr i="0" lang="en" sz="1000" u="none" cap="none" strike="noStrike">
                <a:latin typeface="Chelsea Market"/>
                <a:ea typeface="Chelsea Market"/>
                <a:cs typeface="Chelsea Market"/>
                <a:sym typeface="Chelsea Market"/>
              </a:rPr>
              <a:t>to </a:t>
            </a:r>
            <a:r>
              <a:rPr lang="en" sz="1000">
                <a:latin typeface="Chelsea Market"/>
                <a:ea typeface="Chelsea Market"/>
                <a:cs typeface="Chelsea Market"/>
                <a:sym typeface="Chelsea Market"/>
              </a:rPr>
              <a:t>by </a:t>
            </a:r>
            <a:r>
              <a:rPr lang="en" sz="1000">
                <a:highlight>
                  <a:srgbClr val="FFFFFF"/>
                </a:highlight>
                <a:latin typeface="Chelsea Market"/>
                <a:ea typeface="Chelsea Market"/>
                <a:cs typeface="Chelsea Market"/>
                <a:sym typeface="Chelsea Market"/>
              </a:rPr>
              <a:t>UNHCR/Houssam Hariri</a:t>
            </a:r>
            <a:endParaRPr sz="1000">
              <a:latin typeface="Chelsea Market"/>
              <a:ea typeface="Chelsea Market"/>
              <a:cs typeface="Chelsea Market"/>
              <a:sym typeface="Chelsea Market"/>
            </a:endParaRPr>
          </a:p>
          <a:p>
            <a:pPr indent="0" lvl="0" marL="0" marR="0" rtl="0" algn="ctr">
              <a:lnSpc>
                <a:spcPct val="115000"/>
              </a:lnSpc>
              <a:spcBef>
                <a:spcPts val="0"/>
              </a:spcBef>
              <a:spcAft>
                <a:spcPts val="0"/>
              </a:spcAft>
              <a:buClr>
                <a:srgbClr val="000000"/>
              </a:buClr>
              <a:buSzPts val="1000"/>
              <a:buFont typeface="Arial"/>
              <a:buNone/>
            </a:pPr>
            <a:r>
              <a:t/>
            </a:r>
            <a:endParaRPr sz="1000">
              <a:latin typeface="Chelsea Market"/>
              <a:ea typeface="Chelsea Market"/>
              <a:cs typeface="Chelsea Market"/>
              <a:sym typeface="Chelsea Market"/>
            </a:endParaRPr>
          </a:p>
          <a:p>
            <a:pPr indent="0" lvl="0" marL="0" marR="0" rtl="0" algn="l">
              <a:lnSpc>
                <a:spcPct val="115000"/>
              </a:lnSpc>
              <a:spcBef>
                <a:spcPts val="0"/>
              </a:spcBef>
              <a:spcAft>
                <a:spcPts val="0"/>
              </a:spcAft>
              <a:buClr>
                <a:srgbClr val="000000"/>
              </a:buClr>
              <a:buSzPts val="1400"/>
              <a:buFont typeface="Arial"/>
              <a:buNone/>
            </a:pPr>
            <a:r>
              <a:rPr lang="en">
                <a:latin typeface="Chelsea Market"/>
                <a:ea typeface="Chelsea Market"/>
                <a:cs typeface="Chelsea Market"/>
                <a:sym typeface="Chelsea Market"/>
              </a:rPr>
              <a:t>Mohammad and his children huddled together in their little tent.</a:t>
            </a:r>
            <a:endParaRPr b="0" i="0" sz="1400" u="none" cap="none" strike="noStrike">
              <a:solidFill>
                <a:srgbClr val="000000"/>
              </a:solidFill>
              <a:latin typeface="Chelsea Market"/>
              <a:ea typeface="Chelsea Market"/>
              <a:cs typeface="Chelsea Market"/>
              <a:sym typeface="Chelsea Market"/>
            </a:endParaRPr>
          </a:p>
          <a:p>
            <a:pPr indent="0" lvl="0" marL="0" marR="0" rtl="0" algn="l">
              <a:lnSpc>
                <a:spcPct val="115000"/>
              </a:lnSpc>
              <a:spcBef>
                <a:spcPts val="0"/>
              </a:spcBef>
              <a:spcAft>
                <a:spcPts val="0"/>
              </a:spcAft>
              <a:buClr>
                <a:srgbClr val="000000"/>
              </a:buClr>
              <a:buSzPts val="1800"/>
              <a:buFont typeface="Arial"/>
              <a:buNone/>
            </a:pPr>
            <a:r>
              <a:t/>
            </a:r>
            <a:endParaRPr sz="1800">
              <a:latin typeface="Chelsea Market"/>
              <a:ea typeface="Chelsea Market"/>
              <a:cs typeface="Chelsea Market"/>
              <a:sym typeface="Chelsea Market"/>
            </a:endParaRPr>
          </a:p>
          <a:p>
            <a:pPr indent="0" lvl="0" marL="0" marR="0" rtl="0" algn="ctr">
              <a:lnSpc>
                <a:spcPct val="115000"/>
              </a:lnSpc>
              <a:spcBef>
                <a:spcPts val="0"/>
              </a:spcBef>
              <a:spcAft>
                <a:spcPts val="0"/>
              </a:spcAft>
              <a:buClr>
                <a:srgbClr val="000000"/>
              </a:buClr>
              <a:buSzPts val="1800"/>
              <a:buFont typeface="Arial"/>
              <a:buNone/>
            </a:pPr>
            <a:r>
              <a:rPr lang="en" sz="1800">
                <a:latin typeface="Chelsea Market"/>
                <a:ea typeface="Chelsea Market"/>
                <a:cs typeface="Chelsea Market"/>
                <a:sym typeface="Chelsea Market"/>
              </a:rPr>
              <a:t>Mohammad and his family:</a:t>
            </a:r>
            <a:endParaRPr sz="1800">
              <a:latin typeface="Chelsea Market"/>
              <a:ea typeface="Chelsea Market"/>
              <a:cs typeface="Chelsea Market"/>
              <a:sym typeface="Chelsea Market"/>
            </a:endParaRPr>
          </a:p>
          <a:p>
            <a:pPr indent="0" lvl="0" marL="0" marR="0" rtl="0" algn="ctr">
              <a:lnSpc>
                <a:spcPct val="115000"/>
              </a:lnSpc>
              <a:spcBef>
                <a:spcPts val="0"/>
              </a:spcBef>
              <a:spcAft>
                <a:spcPts val="0"/>
              </a:spcAft>
              <a:buClr>
                <a:srgbClr val="000000"/>
              </a:buClr>
              <a:buSzPts val="1800"/>
              <a:buFont typeface="Arial"/>
              <a:buNone/>
            </a:pPr>
            <a:r>
              <a:rPr lang="en" sz="1800">
                <a:latin typeface="Chelsea Market"/>
                <a:ea typeface="Chelsea Market"/>
                <a:cs typeface="Chelsea Market"/>
                <a:sym typeface="Chelsea Market"/>
              </a:rPr>
              <a:t>Syrian Refugees </a:t>
            </a:r>
            <a:endParaRPr b="0" i="0" sz="1200" u="none" cap="none" strike="noStrike">
              <a:solidFill>
                <a:srgbClr val="000000"/>
              </a:solidFill>
              <a:latin typeface="Chelsea Market"/>
              <a:ea typeface="Chelsea Market"/>
              <a:cs typeface="Chelsea Market"/>
              <a:sym typeface="Chelsea Market"/>
            </a:endParaRPr>
          </a:p>
          <a:p>
            <a:pPr indent="0" lvl="0" marL="0" marR="0" rtl="0" algn="ctr">
              <a:lnSpc>
                <a:spcPct val="115000"/>
              </a:lnSpc>
              <a:spcBef>
                <a:spcPts val="0"/>
              </a:spcBef>
              <a:spcAft>
                <a:spcPts val="0"/>
              </a:spcAft>
              <a:buClr>
                <a:srgbClr val="000000"/>
              </a:buClr>
              <a:buSzPts val="1200"/>
              <a:buFont typeface="Arial"/>
              <a:buNone/>
            </a:pPr>
            <a:r>
              <a:t/>
            </a:r>
            <a:endParaRPr b="0" i="0" sz="1200" u="none" cap="none" strike="noStrike">
              <a:solidFill>
                <a:srgbClr val="000000"/>
              </a:solidFill>
              <a:latin typeface="Chelsea Market"/>
              <a:ea typeface="Chelsea Market"/>
              <a:cs typeface="Chelsea Market"/>
              <a:sym typeface="Chelsea Market"/>
            </a:endParaRPr>
          </a:p>
        </p:txBody>
      </p:sp>
      <p:sp>
        <p:nvSpPr>
          <p:cNvPr id="56" name="Google Shape;56;g149cf941f66_0_2"/>
          <p:cNvSpPr txBox="1"/>
          <p:nvPr/>
        </p:nvSpPr>
        <p:spPr>
          <a:xfrm>
            <a:off x="4513000" y="287700"/>
            <a:ext cx="4103100" cy="45177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400"/>
              <a:buFont typeface="Arial"/>
              <a:buNone/>
            </a:pPr>
            <a:r>
              <a:rPr lang="en" sz="900">
                <a:solidFill>
                  <a:schemeClr val="dk1"/>
                </a:solidFill>
                <a:latin typeface="Chelsea Market"/>
                <a:ea typeface="Chelsea Market"/>
                <a:cs typeface="Chelsea Market"/>
                <a:sym typeface="Chelsea Market"/>
              </a:rPr>
              <a:t>In a dingy little tent, a husband, his very pregnant wife, and his four young children huddle around a fire, its toxic flames making them sick and cough. The family is very ill and have little to eat.</a:t>
            </a:r>
            <a:endParaRPr sz="900">
              <a:solidFill>
                <a:schemeClr val="dk1"/>
              </a:solidFill>
              <a:latin typeface="Chelsea Market"/>
              <a:ea typeface="Chelsea Market"/>
              <a:cs typeface="Chelsea Market"/>
              <a:sym typeface="Chelsea Market"/>
            </a:endParaRPr>
          </a:p>
          <a:p>
            <a:pPr indent="0" lvl="0" marL="0" marR="0" rtl="0" algn="l">
              <a:lnSpc>
                <a:spcPct val="115000"/>
              </a:lnSpc>
              <a:spcBef>
                <a:spcPts val="0"/>
              </a:spcBef>
              <a:spcAft>
                <a:spcPts val="0"/>
              </a:spcAft>
              <a:buClr>
                <a:srgbClr val="000000"/>
              </a:buClr>
              <a:buSzPts val="1400"/>
              <a:buFont typeface="Arial"/>
              <a:buNone/>
            </a:pPr>
            <a:r>
              <a:t/>
            </a:r>
            <a:endParaRPr sz="900">
              <a:solidFill>
                <a:schemeClr val="dk1"/>
              </a:solidFill>
              <a:latin typeface="Chelsea Market"/>
              <a:ea typeface="Chelsea Market"/>
              <a:cs typeface="Chelsea Market"/>
              <a:sym typeface="Chelsea Market"/>
            </a:endParaRPr>
          </a:p>
          <a:p>
            <a:pPr indent="0" lvl="0" marL="0" marR="0" rtl="0" algn="l">
              <a:lnSpc>
                <a:spcPct val="115000"/>
              </a:lnSpc>
              <a:spcBef>
                <a:spcPts val="0"/>
              </a:spcBef>
              <a:spcAft>
                <a:spcPts val="0"/>
              </a:spcAft>
              <a:buClr>
                <a:srgbClr val="000000"/>
              </a:buClr>
              <a:buSzPts val="1400"/>
              <a:buFont typeface="Arial"/>
              <a:buNone/>
            </a:pPr>
            <a:r>
              <a:rPr lang="en" sz="900">
                <a:solidFill>
                  <a:schemeClr val="dk1"/>
                </a:solidFill>
                <a:latin typeface="Chelsea Market"/>
                <a:ea typeface="Chelsea Market"/>
                <a:cs typeface="Chelsea Market"/>
                <a:sym typeface="Chelsea Market"/>
              </a:rPr>
              <a:t>This is the story of Syrian refugees Mohammad and his family, </a:t>
            </a:r>
            <a:r>
              <a:rPr lang="en" sz="900">
                <a:solidFill>
                  <a:schemeClr val="dk1"/>
                </a:solidFill>
                <a:latin typeface="Chelsea Market"/>
                <a:ea typeface="Chelsea Market"/>
                <a:cs typeface="Chelsea Market"/>
                <a:sym typeface="Chelsea Market"/>
              </a:rPr>
              <a:t>struggling</a:t>
            </a:r>
            <a:r>
              <a:rPr lang="en" sz="900">
                <a:solidFill>
                  <a:schemeClr val="dk1"/>
                </a:solidFill>
                <a:latin typeface="Chelsea Market"/>
                <a:ea typeface="Chelsea Market"/>
                <a:cs typeface="Chelsea Market"/>
                <a:sym typeface="Chelsea Market"/>
              </a:rPr>
              <a:t> to </a:t>
            </a:r>
            <a:r>
              <a:rPr lang="en" sz="900">
                <a:solidFill>
                  <a:schemeClr val="dk1"/>
                </a:solidFill>
                <a:latin typeface="Chelsea Market"/>
                <a:ea typeface="Chelsea Market"/>
                <a:cs typeface="Chelsea Market"/>
                <a:sym typeface="Chelsea Market"/>
              </a:rPr>
              <a:t>survive</a:t>
            </a:r>
            <a:r>
              <a:rPr lang="en" sz="900">
                <a:solidFill>
                  <a:schemeClr val="dk1"/>
                </a:solidFill>
                <a:latin typeface="Chelsea Market"/>
                <a:ea typeface="Chelsea Market"/>
                <a:cs typeface="Chelsea Market"/>
                <a:sym typeface="Chelsea Market"/>
              </a:rPr>
              <a:t> in </a:t>
            </a:r>
            <a:r>
              <a:rPr lang="en" sz="900">
                <a:solidFill>
                  <a:schemeClr val="dk1"/>
                </a:solidFill>
                <a:latin typeface="Chelsea Market"/>
                <a:ea typeface="Chelsea Market"/>
                <a:cs typeface="Chelsea Market"/>
                <a:sym typeface="Chelsea Market"/>
              </a:rPr>
              <a:t>Tripoli</a:t>
            </a:r>
            <a:r>
              <a:rPr lang="en" sz="900">
                <a:solidFill>
                  <a:schemeClr val="dk1"/>
                </a:solidFill>
                <a:latin typeface="Chelsea Market"/>
                <a:ea typeface="Chelsea Market"/>
                <a:cs typeface="Chelsea Market"/>
                <a:sym typeface="Chelsea Market"/>
              </a:rPr>
              <a:t>, </a:t>
            </a:r>
            <a:r>
              <a:rPr lang="en" sz="900">
                <a:solidFill>
                  <a:schemeClr val="dk1"/>
                </a:solidFill>
                <a:latin typeface="Chelsea Market"/>
                <a:ea typeface="Chelsea Market"/>
                <a:cs typeface="Chelsea Market"/>
                <a:sym typeface="Chelsea Market"/>
              </a:rPr>
              <a:t>northern</a:t>
            </a:r>
            <a:r>
              <a:rPr lang="en" sz="900">
                <a:solidFill>
                  <a:schemeClr val="dk1"/>
                </a:solidFill>
                <a:latin typeface="Chelsea Market"/>
                <a:ea typeface="Chelsea Market"/>
                <a:cs typeface="Chelsea Market"/>
                <a:sym typeface="Chelsea Market"/>
              </a:rPr>
              <a:t> Lebanon. They have had difficulties with food, medicine, shelter, and the </a:t>
            </a:r>
            <a:r>
              <a:rPr lang="en" sz="900">
                <a:solidFill>
                  <a:schemeClr val="dk1"/>
                </a:solidFill>
                <a:latin typeface="Chelsea Market"/>
                <a:ea typeface="Chelsea Market"/>
                <a:cs typeface="Chelsea Market"/>
                <a:sym typeface="Chelsea Market"/>
              </a:rPr>
              <a:t>economic</a:t>
            </a:r>
            <a:r>
              <a:rPr lang="en" sz="900">
                <a:solidFill>
                  <a:schemeClr val="dk1"/>
                </a:solidFill>
                <a:latin typeface="Chelsea Market"/>
                <a:ea typeface="Chelsea Market"/>
                <a:cs typeface="Chelsea Market"/>
                <a:sym typeface="Chelsea Market"/>
              </a:rPr>
              <a:t> status of Lebanon, forcing them to rely on Arkan, their eldest daughter, to get them food and money.</a:t>
            </a:r>
            <a:endParaRPr sz="900">
              <a:solidFill>
                <a:schemeClr val="dk1"/>
              </a:solidFill>
              <a:latin typeface="Chelsea Market"/>
              <a:ea typeface="Chelsea Market"/>
              <a:cs typeface="Chelsea Market"/>
              <a:sym typeface="Chelsea Market"/>
            </a:endParaRPr>
          </a:p>
          <a:p>
            <a:pPr indent="0" lvl="0" marL="0" marR="0" rtl="0" algn="l">
              <a:lnSpc>
                <a:spcPct val="115000"/>
              </a:lnSpc>
              <a:spcBef>
                <a:spcPts val="0"/>
              </a:spcBef>
              <a:spcAft>
                <a:spcPts val="0"/>
              </a:spcAft>
              <a:buClr>
                <a:srgbClr val="000000"/>
              </a:buClr>
              <a:buSzPts val="1400"/>
              <a:buFont typeface="Arial"/>
              <a:buNone/>
            </a:pPr>
            <a:r>
              <a:t/>
            </a:r>
            <a:endParaRPr sz="900">
              <a:solidFill>
                <a:schemeClr val="dk1"/>
              </a:solidFill>
              <a:latin typeface="Chelsea Market"/>
              <a:ea typeface="Chelsea Market"/>
              <a:cs typeface="Chelsea Market"/>
              <a:sym typeface="Chelsea Market"/>
            </a:endParaRPr>
          </a:p>
          <a:p>
            <a:pPr indent="0" lvl="0" marL="0" marR="0" rtl="0" algn="l">
              <a:lnSpc>
                <a:spcPct val="115000"/>
              </a:lnSpc>
              <a:spcBef>
                <a:spcPts val="0"/>
              </a:spcBef>
              <a:spcAft>
                <a:spcPts val="0"/>
              </a:spcAft>
              <a:buClr>
                <a:srgbClr val="000000"/>
              </a:buClr>
              <a:buSzPts val="1400"/>
              <a:buFont typeface="Arial"/>
              <a:buNone/>
            </a:pPr>
            <a:r>
              <a:rPr lang="en" sz="900">
                <a:solidFill>
                  <a:schemeClr val="dk1"/>
                </a:solidFill>
                <a:latin typeface="Chelsea Market"/>
                <a:ea typeface="Chelsea Market"/>
                <a:cs typeface="Chelsea Market"/>
                <a:sym typeface="Chelsea Market"/>
              </a:rPr>
              <a:t>It all began when Mohammad and his wife, Asmaa, fled from </a:t>
            </a:r>
            <a:r>
              <a:rPr lang="en" sz="900">
                <a:solidFill>
                  <a:schemeClr val="dk1"/>
                </a:solidFill>
                <a:latin typeface="Chelsea Market"/>
                <a:ea typeface="Chelsea Market"/>
                <a:cs typeface="Chelsea Market"/>
                <a:sym typeface="Chelsea Market"/>
              </a:rPr>
              <a:t>conflict</a:t>
            </a:r>
            <a:r>
              <a:rPr lang="en" sz="900">
                <a:solidFill>
                  <a:schemeClr val="dk1"/>
                </a:solidFill>
                <a:latin typeface="Chelsea Market"/>
                <a:ea typeface="Chelsea Market"/>
                <a:cs typeface="Chelsea Market"/>
                <a:sym typeface="Chelsea Market"/>
              </a:rPr>
              <a:t> with the Syrian Hama governorate in 2013 to Lebanon. They struggled to make a living then, and now about 10 years later the husband has pains in his arms preventing him from working and his wife is 9 months pregnant, with labor out of the question. </a:t>
            </a:r>
            <a:endParaRPr sz="900">
              <a:solidFill>
                <a:schemeClr val="dk1"/>
              </a:solidFill>
              <a:latin typeface="Chelsea Market"/>
              <a:ea typeface="Chelsea Market"/>
              <a:cs typeface="Chelsea Market"/>
              <a:sym typeface="Chelsea Market"/>
            </a:endParaRPr>
          </a:p>
          <a:p>
            <a:pPr indent="0" lvl="0" marL="0" marR="0" rtl="0" algn="l">
              <a:lnSpc>
                <a:spcPct val="115000"/>
              </a:lnSpc>
              <a:spcBef>
                <a:spcPts val="0"/>
              </a:spcBef>
              <a:spcAft>
                <a:spcPts val="0"/>
              </a:spcAft>
              <a:buClr>
                <a:srgbClr val="000000"/>
              </a:buClr>
              <a:buSzPts val="1400"/>
              <a:buFont typeface="Arial"/>
              <a:buNone/>
            </a:pPr>
            <a:r>
              <a:t/>
            </a:r>
            <a:endParaRPr sz="900">
              <a:solidFill>
                <a:schemeClr val="dk1"/>
              </a:solidFill>
              <a:latin typeface="Chelsea Market"/>
              <a:ea typeface="Chelsea Market"/>
              <a:cs typeface="Chelsea Market"/>
              <a:sym typeface="Chelsea Market"/>
            </a:endParaRPr>
          </a:p>
          <a:p>
            <a:pPr indent="0" lvl="0" marL="0" marR="0" rtl="0" algn="l">
              <a:lnSpc>
                <a:spcPct val="115000"/>
              </a:lnSpc>
              <a:spcBef>
                <a:spcPts val="0"/>
              </a:spcBef>
              <a:spcAft>
                <a:spcPts val="0"/>
              </a:spcAft>
              <a:buClr>
                <a:srgbClr val="000000"/>
              </a:buClr>
              <a:buSzPts val="1400"/>
              <a:buFont typeface="Arial"/>
              <a:buNone/>
            </a:pPr>
            <a:r>
              <a:rPr lang="en" sz="900">
                <a:solidFill>
                  <a:schemeClr val="dk1"/>
                </a:solidFill>
                <a:latin typeface="Chelsea Market"/>
                <a:ea typeface="Chelsea Market"/>
                <a:cs typeface="Chelsea Market"/>
                <a:sym typeface="Chelsea Market"/>
              </a:rPr>
              <a:t>It has fallen upon Arkan to become the breadwinner and supporter of the family. She spends half her day selling tissues for 1-2 US dollars and is often bullied by other children, being teased and her hair pulled. When Arkan grows up, she wishes to become a </a:t>
            </a:r>
            <a:r>
              <a:rPr lang="en" sz="900">
                <a:solidFill>
                  <a:schemeClr val="dk1"/>
                </a:solidFill>
                <a:latin typeface="Chelsea Market"/>
                <a:ea typeface="Chelsea Market"/>
                <a:cs typeface="Chelsea Market"/>
                <a:sym typeface="Chelsea Market"/>
              </a:rPr>
              <a:t>teacher</a:t>
            </a:r>
            <a:r>
              <a:rPr lang="en" sz="900">
                <a:solidFill>
                  <a:schemeClr val="dk1"/>
                </a:solidFill>
                <a:latin typeface="Chelsea Market"/>
                <a:ea typeface="Chelsea Market"/>
                <a:cs typeface="Chelsea Market"/>
                <a:sym typeface="Chelsea Market"/>
              </a:rPr>
              <a:t>.</a:t>
            </a:r>
            <a:endParaRPr sz="900">
              <a:solidFill>
                <a:schemeClr val="dk1"/>
              </a:solidFill>
              <a:latin typeface="Chelsea Market"/>
              <a:ea typeface="Chelsea Market"/>
              <a:cs typeface="Chelsea Market"/>
              <a:sym typeface="Chelsea Market"/>
            </a:endParaRPr>
          </a:p>
          <a:p>
            <a:pPr indent="0" lvl="0" marL="0" marR="0" rtl="0" algn="l">
              <a:lnSpc>
                <a:spcPct val="115000"/>
              </a:lnSpc>
              <a:spcBef>
                <a:spcPts val="0"/>
              </a:spcBef>
              <a:spcAft>
                <a:spcPts val="0"/>
              </a:spcAft>
              <a:buClr>
                <a:srgbClr val="000000"/>
              </a:buClr>
              <a:buSzPts val="1400"/>
              <a:buFont typeface="Arial"/>
              <a:buNone/>
            </a:pPr>
            <a:r>
              <a:t/>
            </a:r>
            <a:endParaRPr sz="900">
              <a:solidFill>
                <a:schemeClr val="dk1"/>
              </a:solidFill>
              <a:latin typeface="Chelsea Market"/>
              <a:ea typeface="Chelsea Market"/>
              <a:cs typeface="Chelsea Market"/>
              <a:sym typeface="Chelsea Market"/>
            </a:endParaRPr>
          </a:p>
          <a:p>
            <a:pPr indent="0" lvl="0" marL="0" marR="0" rtl="0" algn="l">
              <a:lnSpc>
                <a:spcPct val="115000"/>
              </a:lnSpc>
              <a:spcBef>
                <a:spcPts val="0"/>
              </a:spcBef>
              <a:spcAft>
                <a:spcPts val="0"/>
              </a:spcAft>
              <a:buClr>
                <a:srgbClr val="000000"/>
              </a:buClr>
              <a:buSzPts val="1400"/>
              <a:buFont typeface="Arial"/>
              <a:buNone/>
            </a:pPr>
            <a:r>
              <a:rPr lang="en" sz="900">
                <a:solidFill>
                  <a:schemeClr val="dk1"/>
                </a:solidFill>
                <a:latin typeface="Chelsea Market"/>
                <a:ea typeface="Chelsea Market"/>
                <a:cs typeface="Chelsea Market"/>
                <a:sym typeface="Chelsea Market"/>
              </a:rPr>
              <a:t>Mohammad’s family is not alone, for more than 20 million people are in the same </a:t>
            </a:r>
            <a:r>
              <a:rPr lang="en" sz="900">
                <a:solidFill>
                  <a:schemeClr val="dk1"/>
                </a:solidFill>
                <a:latin typeface="Chelsea Market"/>
                <a:ea typeface="Chelsea Market"/>
                <a:cs typeface="Chelsea Market"/>
                <a:sym typeface="Chelsea Market"/>
              </a:rPr>
              <a:t>predicament</a:t>
            </a:r>
            <a:r>
              <a:rPr lang="en" sz="900">
                <a:solidFill>
                  <a:schemeClr val="dk1"/>
                </a:solidFill>
                <a:latin typeface="Chelsea Market"/>
                <a:ea typeface="Chelsea Market"/>
                <a:cs typeface="Chelsea Market"/>
                <a:sym typeface="Chelsea Market"/>
              </a:rPr>
              <a:t>. For them, international assistance could mean the difference between life and death.</a:t>
            </a:r>
            <a:endParaRPr sz="900">
              <a:solidFill>
                <a:schemeClr val="dk1"/>
              </a:solidFill>
              <a:latin typeface="Chelsea Market"/>
              <a:ea typeface="Chelsea Market"/>
              <a:cs typeface="Chelsea Market"/>
              <a:sym typeface="Chelsea Market"/>
            </a:endParaRPr>
          </a:p>
          <a:p>
            <a:pPr indent="0" lvl="0" marL="0" marR="0" rtl="0" algn="l">
              <a:lnSpc>
                <a:spcPct val="115000"/>
              </a:lnSpc>
              <a:spcBef>
                <a:spcPts val="0"/>
              </a:spcBef>
              <a:spcAft>
                <a:spcPts val="0"/>
              </a:spcAft>
              <a:buClr>
                <a:srgbClr val="000000"/>
              </a:buClr>
              <a:buSzPts val="1400"/>
              <a:buFont typeface="Arial"/>
              <a:buNone/>
            </a:pPr>
            <a:r>
              <a:t/>
            </a:r>
            <a:endParaRPr sz="900">
              <a:solidFill>
                <a:schemeClr val="dk1"/>
              </a:solidFill>
              <a:latin typeface="Chelsea Market"/>
              <a:ea typeface="Chelsea Market"/>
              <a:cs typeface="Chelsea Market"/>
              <a:sym typeface="Chelsea Market"/>
            </a:endParaRPr>
          </a:p>
          <a:p>
            <a:pPr indent="0" lvl="0" marL="0" marR="0" rtl="0" algn="l">
              <a:lnSpc>
                <a:spcPct val="115000"/>
              </a:lnSpc>
              <a:spcBef>
                <a:spcPts val="0"/>
              </a:spcBef>
              <a:spcAft>
                <a:spcPts val="0"/>
              </a:spcAft>
              <a:buClr>
                <a:srgbClr val="000000"/>
              </a:buClr>
              <a:buSzPts val="1400"/>
              <a:buFont typeface="Arial"/>
              <a:buNone/>
            </a:pPr>
            <a:r>
              <a:t/>
            </a:r>
            <a:endParaRPr sz="900">
              <a:solidFill>
                <a:schemeClr val="dk1"/>
              </a:solidFill>
              <a:latin typeface="Chelsea Market"/>
              <a:ea typeface="Chelsea Market"/>
              <a:cs typeface="Chelsea Market"/>
              <a:sym typeface="Chelsea Market"/>
            </a:endParaRPr>
          </a:p>
        </p:txBody>
      </p:sp>
      <p:sp>
        <p:nvSpPr>
          <p:cNvPr id="57" name="Google Shape;57;g149cf941f66_0_2"/>
          <p:cNvSpPr txBox="1"/>
          <p:nvPr/>
        </p:nvSpPr>
        <p:spPr>
          <a:xfrm>
            <a:off x="747700" y="400650"/>
            <a:ext cx="3576000" cy="19908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8" name="Google Shape;58;g149cf941f66_0_2"/>
          <p:cNvPicPr preferRelativeResize="0"/>
          <p:nvPr/>
        </p:nvPicPr>
        <p:blipFill>
          <a:blip r:embed="rId4">
            <a:alphaModFix/>
          </a:blip>
          <a:stretch>
            <a:fillRect/>
          </a:stretch>
        </p:blipFill>
        <p:spPr>
          <a:xfrm>
            <a:off x="747700" y="400650"/>
            <a:ext cx="3576001" cy="19908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pic>
        <p:nvPicPr>
          <p:cNvPr id="63" name="Google Shape;63;p2"/>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64" name="Google Shape;64;p2"/>
          <p:cNvSpPr txBox="1"/>
          <p:nvPr/>
        </p:nvSpPr>
        <p:spPr>
          <a:xfrm>
            <a:off x="635800" y="218500"/>
            <a:ext cx="3882300" cy="46689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Chelsea Market"/>
              <a:ea typeface="Chelsea Market"/>
              <a:cs typeface="Chelsea Market"/>
              <a:sym typeface="Chelsea Market"/>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000000"/>
              </a:solidFill>
              <a:latin typeface="Chelsea Market"/>
              <a:ea typeface="Chelsea Market"/>
              <a:cs typeface="Chelsea Market"/>
              <a:sym typeface="Chelsea Market"/>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000000"/>
              </a:solidFill>
              <a:latin typeface="Chelsea Market"/>
              <a:ea typeface="Chelsea Market"/>
              <a:cs typeface="Chelsea Market"/>
              <a:sym typeface="Chelsea Market"/>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000000"/>
              </a:solidFill>
              <a:latin typeface="Chelsea Market"/>
              <a:ea typeface="Chelsea Market"/>
              <a:cs typeface="Chelsea Market"/>
              <a:sym typeface="Chelsea Market"/>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000000"/>
              </a:solidFill>
              <a:latin typeface="Chelsea Market"/>
              <a:ea typeface="Chelsea Market"/>
              <a:cs typeface="Chelsea Market"/>
              <a:sym typeface="Chelsea Market"/>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000000"/>
              </a:solidFill>
              <a:latin typeface="Chelsea Market"/>
              <a:ea typeface="Chelsea Market"/>
              <a:cs typeface="Chelsea Market"/>
              <a:sym typeface="Chelsea Market"/>
            </a:endParaRPr>
          </a:p>
          <a:p>
            <a:pPr indent="0" lvl="0" marL="0" marR="0" rtl="0" algn="l">
              <a:lnSpc>
                <a:spcPct val="115000"/>
              </a:lnSpc>
              <a:spcBef>
                <a:spcPts val="0"/>
              </a:spcBef>
              <a:spcAft>
                <a:spcPts val="0"/>
              </a:spcAft>
              <a:buClr>
                <a:srgbClr val="000000"/>
              </a:buClr>
              <a:buSzPts val="1200"/>
              <a:buFont typeface="Arial"/>
              <a:buNone/>
            </a:pPr>
            <a:r>
              <a:t/>
            </a:r>
            <a:endParaRPr b="0" i="0" sz="1200" u="none" cap="none" strike="noStrike">
              <a:solidFill>
                <a:srgbClr val="000000"/>
              </a:solidFill>
              <a:latin typeface="Chelsea Market"/>
              <a:ea typeface="Chelsea Market"/>
              <a:cs typeface="Chelsea Market"/>
              <a:sym typeface="Chelsea Market"/>
            </a:endParaRPr>
          </a:p>
          <a:p>
            <a:pPr indent="0" lvl="0" marL="0" marR="0" rtl="0" algn="ctr">
              <a:lnSpc>
                <a:spcPct val="115000"/>
              </a:lnSpc>
              <a:spcBef>
                <a:spcPts val="0"/>
              </a:spcBef>
              <a:spcAft>
                <a:spcPts val="0"/>
              </a:spcAft>
              <a:buClr>
                <a:srgbClr val="000000"/>
              </a:buClr>
              <a:buSzPts val="1200"/>
              <a:buFont typeface="Arial"/>
              <a:buNone/>
            </a:pPr>
            <a:r>
              <a:t/>
            </a:r>
            <a:endParaRPr b="0" i="0" sz="1200" u="none" cap="none" strike="noStrike">
              <a:solidFill>
                <a:srgbClr val="000000"/>
              </a:solidFill>
              <a:latin typeface="Chelsea Market"/>
              <a:ea typeface="Chelsea Market"/>
              <a:cs typeface="Chelsea Market"/>
              <a:sym typeface="Chelsea Market"/>
            </a:endParaRPr>
          </a:p>
          <a:p>
            <a:pPr indent="0" lvl="0" marL="0" marR="0" rtl="0" algn="ctr">
              <a:lnSpc>
                <a:spcPct val="115000"/>
              </a:lnSpc>
              <a:spcBef>
                <a:spcPts val="0"/>
              </a:spcBef>
              <a:spcAft>
                <a:spcPts val="0"/>
              </a:spcAft>
              <a:buClr>
                <a:srgbClr val="000000"/>
              </a:buClr>
              <a:buSzPts val="1200"/>
              <a:buFont typeface="Arial"/>
              <a:buNone/>
            </a:pPr>
            <a:r>
              <a:t/>
            </a:r>
            <a:endParaRPr b="0" i="0" sz="1200" u="none" cap="none" strike="noStrike">
              <a:solidFill>
                <a:srgbClr val="000000"/>
              </a:solidFill>
              <a:latin typeface="Chelsea Market"/>
              <a:ea typeface="Chelsea Market"/>
              <a:cs typeface="Chelsea Market"/>
              <a:sym typeface="Chelsea Market"/>
            </a:endParaRPr>
          </a:p>
          <a:p>
            <a:pPr indent="0" lvl="0" marL="0" marR="0" rtl="0" algn="ctr">
              <a:lnSpc>
                <a:spcPct val="115000"/>
              </a:lnSpc>
              <a:spcBef>
                <a:spcPts val="0"/>
              </a:spcBef>
              <a:spcAft>
                <a:spcPts val="0"/>
              </a:spcAft>
              <a:buClr>
                <a:srgbClr val="000000"/>
              </a:buClr>
              <a:buSzPts val="1200"/>
              <a:buFont typeface="Arial"/>
              <a:buNone/>
            </a:pPr>
            <a:r>
              <a:t/>
            </a:r>
            <a:endParaRPr b="0" i="0" sz="1200" u="none" cap="none" strike="noStrike">
              <a:solidFill>
                <a:srgbClr val="000000"/>
              </a:solidFill>
              <a:latin typeface="Chelsea Market"/>
              <a:ea typeface="Chelsea Market"/>
              <a:cs typeface="Chelsea Market"/>
              <a:sym typeface="Chelsea Market"/>
            </a:endParaRPr>
          </a:p>
          <a:p>
            <a:pPr indent="0" lvl="0" marL="0" marR="0" rtl="0" algn="ctr">
              <a:lnSpc>
                <a:spcPct val="115000"/>
              </a:lnSpc>
              <a:spcBef>
                <a:spcPts val="0"/>
              </a:spcBef>
              <a:spcAft>
                <a:spcPts val="0"/>
              </a:spcAft>
              <a:buClr>
                <a:srgbClr val="000000"/>
              </a:buClr>
              <a:buSzPts val="600"/>
              <a:buFont typeface="Arial"/>
              <a:buNone/>
            </a:pPr>
            <a:r>
              <a:t/>
            </a:r>
            <a:endParaRPr b="0" i="0" sz="600" u="none" cap="none" strike="noStrike">
              <a:solidFill>
                <a:srgbClr val="000000"/>
              </a:solidFill>
              <a:latin typeface="Chelsea Market"/>
              <a:ea typeface="Chelsea Market"/>
              <a:cs typeface="Chelsea Market"/>
              <a:sym typeface="Chelsea Market"/>
            </a:endParaRPr>
          </a:p>
          <a:p>
            <a:pPr indent="0" lvl="0" marL="0" marR="0" rtl="0" algn="ctr">
              <a:lnSpc>
                <a:spcPct val="115000"/>
              </a:lnSpc>
              <a:spcBef>
                <a:spcPts val="0"/>
              </a:spcBef>
              <a:spcAft>
                <a:spcPts val="0"/>
              </a:spcAft>
              <a:buClr>
                <a:srgbClr val="000000"/>
              </a:buClr>
              <a:buSzPts val="1200"/>
              <a:buFont typeface="Arial"/>
              <a:buNone/>
            </a:pPr>
            <a:r>
              <a:rPr b="0" i="0" lang="en" sz="1200" u="none" cap="none" strike="noStrike">
                <a:solidFill>
                  <a:srgbClr val="000000"/>
                </a:solidFill>
                <a:latin typeface="Chelsea Market"/>
                <a:ea typeface="Chelsea Market"/>
                <a:cs typeface="Chelsea Market"/>
                <a:sym typeface="Chelsea Market"/>
              </a:rPr>
              <a:t>Photo by A. Spanaki/2014, UNHCR                    </a:t>
            </a:r>
            <a:endParaRPr b="0" i="0" sz="1200" u="none" cap="none" strike="noStrike">
              <a:solidFill>
                <a:srgbClr val="000000"/>
              </a:solidFill>
              <a:latin typeface="Chelsea Market"/>
              <a:ea typeface="Chelsea Market"/>
              <a:cs typeface="Chelsea Market"/>
              <a:sym typeface="Chelsea Market"/>
            </a:endParaRPr>
          </a:p>
          <a:p>
            <a:pPr indent="0" lvl="0" marL="0" marR="0" rtl="0" algn="l">
              <a:lnSpc>
                <a:spcPct val="115000"/>
              </a:lnSpc>
              <a:spcBef>
                <a:spcPts val="0"/>
              </a:spcBef>
              <a:spcAft>
                <a:spcPts val="0"/>
              </a:spcAft>
              <a:buClr>
                <a:srgbClr val="000000"/>
              </a:buClr>
              <a:buSzPts val="600"/>
              <a:buFont typeface="Arial"/>
              <a:buNone/>
            </a:pPr>
            <a:r>
              <a:t/>
            </a:r>
            <a:endParaRPr b="0" i="0" sz="600" u="none" cap="none" strike="noStrike">
              <a:solidFill>
                <a:srgbClr val="000000"/>
              </a:solidFill>
              <a:latin typeface="Chelsea Market"/>
              <a:ea typeface="Chelsea Market"/>
              <a:cs typeface="Chelsea Market"/>
              <a:sym typeface="Chelsea Market"/>
            </a:endParaRPr>
          </a:p>
          <a:p>
            <a:pPr indent="0" lvl="0" marL="0" marR="0" rtl="0" algn="l">
              <a:lnSpc>
                <a:spcPct val="115000"/>
              </a:lnSpc>
              <a:spcBef>
                <a:spcPts val="0"/>
              </a:spcBef>
              <a:spcAft>
                <a:spcPts val="0"/>
              </a:spcAft>
              <a:buClr>
                <a:srgbClr val="000000"/>
              </a:buClr>
              <a:buSzPts val="1400"/>
              <a:buFont typeface="Arial"/>
              <a:buNone/>
            </a:pPr>
            <a:r>
              <a:rPr b="0" i="0" lang="en" sz="1400" u="none" cap="none" strike="noStrike">
                <a:solidFill>
                  <a:srgbClr val="000000"/>
                </a:solidFill>
                <a:latin typeface="Chelsea Market"/>
                <a:ea typeface="Chelsea Market"/>
                <a:cs typeface="Chelsea Market"/>
                <a:sym typeface="Chelsea Market"/>
              </a:rPr>
              <a:t>As Houssein watched his life slip away in Syria, he vowed, “I refuse to sink.” </a:t>
            </a:r>
            <a:endParaRPr b="0" i="0" sz="1400" u="none" cap="none" strike="noStrike">
              <a:solidFill>
                <a:srgbClr val="000000"/>
              </a:solidFill>
              <a:latin typeface="Chelsea Market"/>
              <a:ea typeface="Chelsea Market"/>
              <a:cs typeface="Chelsea Market"/>
              <a:sym typeface="Chelsea Market"/>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Chelsea Market"/>
              <a:ea typeface="Chelsea Market"/>
              <a:cs typeface="Chelsea Market"/>
              <a:sym typeface="Chelsea Market"/>
            </a:endParaRPr>
          </a:p>
          <a:p>
            <a:pPr indent="0" lvl="0" marL="0" marR="0" rtl="0" algn="ctr">
              <a:lnSpc>
                <a:spcPct val="115000"/>
              </a:lnSpc>
              <a:spcBef>
                <a:spcPts val="0"/>
              </a:spcBef>
              <a:spcAft>
                <a:spcPts val="0"/>
              </a:spcAft>
              <a:buClr>
                <a:srgbClr val="000000"/>
              </a:buClr>
              <a:buSzPts val="1800"/>
              <a:buFont typeface="Arial"/>
              <a:buNone/>
            </a:pPr>
            <a:r>
              <a:rPr b="0" i="0" lang="en" sz="1800" u="none" cap="none" strike="noStrike">
                <a:solidFill>
                  <a:srgbClr val="000000"/>
                </a:solidFill>
                <a:latin typeface="Chelsea Market"/>
                <a:ea typeface="Chelsea Market"/>
                <a:cs typeface="Chelsea Market"/>
                <a:sym typeface="Chelsea Market"/>
              </a:rPr>
              <a:t>Houssein’s Story: </a:t>
            </a:r>
            <a:endParaRPr b="0" i="0" sz="1800" u="none" cap="none" strike="noStrike">
              <a:solidFill>
                <a:srgbClr val="000000"/>
              </a:solidFill>
              <a:latin typeface="Chelsea Market"/>
              <a:ea typeface="Chelsea Market"/>
              <a:cs typeface="Chelsea Market"/>
              <a:sym typeface="Chelsea Market"/>
            </a:endParaRPr>
          </a:p>
          <a:p>
            <a:pPr indent="0" lvl="0" marL="0" marR="0" rtl="0" algn="ctr">
              <a:lnSpc>
                <a:spcPct val="115000"/>
              </a:lnSpc>
              <a:spcBef>
                <a:spcPts val="0"/>
              </a:spcBef>
              <a:spcAft>
                <a:spcPts val="0"/>
              </a:spcAft>
              <a:buClr>
                <a:srgbClr val="000000"/>
              </a:buClr>
              <a:buSzPts val="1800"/>
              <a:buFont typeface="Arial"/>
              <a:buNone/>
            </a:pPr>
            <a:r>
              <a:rPr b="0" i="0" lang="en" sz="1800" u="none" cap="none" strike="noStrike">
                <a:solidFill>
                  <a:srgbClr val="000000"/>
                </a:solidFill>
                <a:latin typeface="Chelsea Market"/>
                <a:ea typeface="Chelsea Market"/>
                <a:cs typeface="Chelsea Market"/>
                <a:sym typeface="Chelsea Market"/>
              </a:rPr>
              <a:t>Syrian Refugee</a:t>
            </a:r>
            <a:endParaRPr b="0" i="0" sz="1800" u="none" cap="none" strike="noStrike">
              <a:solidFill>
                <a:srgbClr val="000000"/>
              </a:solidFill>
              <a:latin typeface="Chelsea Market"/>
              <a:ea typeface="Chelsea Market"/>
              <a:cs typeface="Chelsea Market"/>
              <a:sym typeface="Chelsea Market"/>
            </a:endParaRPr>
          </a:p>
        </p:txBody>
      </p:sp>
      <p:sp>
        <p:nvSpPr>
          <p:cNvPr id="65" name="Google Shape;65;p2"/>
          <p:cNvSpPr txBox="1"/>
          <p:nvPr/>
        </p:nvSpPr>
        <p:spPr>
          <a:xfrm>
            <a:off x="4585575" y="218400"/>
            <a:ext cx="3882300" cy="46689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000"/>
              <a:buFont typeface="Arial"/>
              <a:buNone/>
            </a:pPr>
            <a:r>
              <a:rPr b="0" i="0" lang="en" sz="1000" u="none" cap="none" strike="noStrike">
                <a:solidFill>
                  <a:srgbClr val="000000"/>
                </a:solidFill>
                <a:latin typeface="Chelsea Market"/>
                <a:ea typeface="Chelsea Market"/>
                <a:cs typeface="Chelsea Market"/>
                <a:sym typeface="Chelsea Market"/>
              </a:rPr>
              <a:t>250, 000 dead. 11 million displaced. Unfortunately, Houssein’s tragic refugee story is all too common in Syria. </a:t>
            </a:r>
            <a:endParaRPr b="0" i="0" sz="1000" u="none" cap="none" strike="noStrike">
              <a:solidFill>
                <a:srgbClr val="000000"/>
              </a:solidFill>
              <a:latin typeface="Chelsea Market"/>
              <a:ea typeface="Chelsea Market"/>
              <a:cs typeface="Chelsea Market"/>
              <a:sym typeface="Chelsea Market"/>
            </a:endParaRPr>
          </a:p>
          <a:p>
            <a:pPr indent="0" lvl="0" marL="0" marR="0" rtl="0" algn="l">
              <a:lnSpc>
                <a:spcPct val="115000"/>
              </a:lnSpc>
              <a:spcBef>
                <a:spcPts val="0"/>
              </a:spcBef>
              <a:spcAft>
                <a:spcPts val="0"/>
              </a:spcAft>
              <a:buClr>
                <a:srgbClr val="000000"/>
              </a:buClr>
              <a:buSzPts val="1000"/>
              <a:buFont typeface="Arial"/>
              <a:buNone/>
            </a:pPr>
            <a:r>
              <a:t/>
            </a:r>
            <a:endParaRPr b="0" i="0" sz="1000" u="none" cap="none" strike="noStrike">
              <a:solidFill>
                <a:srgbClr val="000000"/>
              </a:solidFill>
              <a:latin typeface="Chelsea Market"/>
              <a:ea typeface="Chelsea Market"/>
              <a:cs typeface="Chelsea Market"/>
              <a:sym typeface="Chelsea Market"/>
            </a:endParaRPr>
          </a:p>
          <a:p>
            <a:pPr indent="0" lvl="0" marL="0" marR="0" rtl="0" algn="l">
              <a:lnSpc>
                <a:spcPct val="115000"/>
              </a:lnSpc>
              <a:spcBef>
                <a:spcPts val="0"/>
              </a:spcBef>
              <a:spcAft>
                <a:spcPts val="0"/>
              </a:spcAft>
              <a:buClr>
                <a:srgbClr val="000000"/>
              </a:buClr>
              <a:buSzPts val="1000"/>
              <a:buFont typeface="Arial"/>
              <a:buNone/>
            </a:pPr>
            <a:r>
              <a:rPr b="0" i="0" lang="en" sz="1000" u="none" cap="none" strike="noStrike">
                <a:solidFill>
                  <a:srgbClr val="000000"/>
                </a:solidFill>
                <a:latin typeface="Chelsea Market"/>
                <a:ea typeface="Chelsea Market"/>
                <a:cs typeface="Chelsea Market"/>
                <a:sym typeface="Chelsea Market"/>
              </a:rPr>
              <a:t>Houssein was an average college student with his future ahead of him. As civil war began to rage through Syria, Houssein said goodbye to friends and family who were running from war. At first, Houssein refused to leave his home. He had heard traumatic stories of refugees running from their homes, boarding rubber raft boats, and drowning in the Mediterranean Sea. </a:t>
            </a:r>
            <a:endParaRPr b="0" i="0" sz="1000" u="none" cap="none" strike="noStrike">
              <a:solidFill>
                <a:srgbClr val="000000"/>
              </a:solidFill>
              <a:latin typeface="Chelsea Market"/>
              <a:ea typeface="Chelsea Market"/>
              <a:cs typeface="Chelsea Market"/>
              <a:sym typeface="Chelsea Market"/>
            </a:endParaRPr>
          </a:p>
          <a:p>
            <a:pPr indent="0" lvl="0" marL="0" marR="0" rtl="0" algn="l">
              <a:lnSpc>
                <a:spcPct val="115000"/>
              </a:lnSpc>
              <a:spcBef>
                <a:spcPts val="0"/>
              </a:spcBef>
              <a:spcAft>
                <a:spcPts val="0"/>
              </a:spcAft>
              <a:buClr>
                <a:srgbClr val="000000"/>
              </a:buClr>
              <a:buSzPts val="1000"/>
              <a:buFont typeface="Arial"/>
              <a:buNone/>
            </a:pPr>
            <a:r>
              <a:t/>
            </a:r>
            <a:endParaRPr b="0" i="0" sz="1000" u="none" cap="none" strike="noStrike">
              <a:solidFill>
                <a:srgbClr val="000000"/>
              </a:solidFill>
              <a:latin typeface="Chelsea Market"/>
              <a:ea typeface="Chelsea Market"/>
              <a:cs typeface="Chelsea Market"/>
              <a:sym typeface="Chelsea Market"/>
            </a:endParaRPr>
          </a:p>
          <a:p>
            <a:pPr indent="0" lvl="0" marL="0" marR="0" rtl="0" algn="l">
              <a:lnSpc>
                <a:spcPct val="115000"/>
              </a:lnSpc>
              <a:spcBef>
                <a:spcPts val="0"/>
              </a:spcBef>
              <a:spcAft>
                <a:spcPts val="0"/>
              </a:spcAft>
              <a:buClr>
                <a:srgbClr val="000000"/>
              </a:buClr>
              <a:buSzPts val="1000"/>
              <a:buFont typeface="Arial"/>
              <a:buNone/>
            </a:pPr>
            <a:r>
              <a:rPr b="0" i="0" lang="en" sz="1000" u="none" cap="none" strike="noStrike">
                <a:solidFill>
                  <a:srgbClr val="000000"/>
                </a:solidFill>
                <a:latin typeface="Chelsea Market"/>
                <a:ea typeface="Chelsea Market"/>
                <a:cs typeface="Chelsea Market"/>
                <a:sym typeface="Chelsea Market"/>
              </a:rPr>
              <a:t>However, as life became more and more dangerous in Syria, Houssein was soon left with no choice. He had to flee. Before he left, he made himself a promise in the form of a tattoo. His tattoo reads, “I refuse to sink.”</a:t>
            </a:r>
            <a:endParaRPr b="0" i="0" sz="1000" u="none" cap="none" strike="noStrike">
              <a:solidFill>
                <a:srgbClr val="000000"/>
              </a:solidFill>
              <a:latin typeface="Chelsea Market"/>
              <a:ea typeface="Chelsea Market"/>
              <a:cs typeface="Chelsea Market"/>
              <a:sym typeface="Chelsea Market"/>
            </a:endParaRPr>
          </a:p>
          <a:p>
            <a:pPr indent="0" lvl="0" marL="0" marR="0" rtl="0" algn="l">
              <a:lnSpc>
                <a:spcPct val="115000"/>
              </a:lnSpc>
              <a:spcBef>
                <a:spcPts val="0"/>
              </a:spcBef>
              <a:spcAft>
                <a:spcPts val="0"/>
              </a:spcAft>
              <a:buClr>
                <a:srgbClr val="000000"/>
              </a:buClr>
              <a:buSzPts val="1000"/>
              <a:buFont typeface="Arial"/>
              <a:buNone/>
            </a:pPr>
            <a:r>
              <a:t/>
            </a:r>
            <a:endParaRPr b="0" i="0" sz="1000" u="none" cap="none" strike="noStrike">
              <a:solidFill>
                <a:srgbClr val="000000"/>
              </a:solidFill>
              <a:latin typeface="Chelsea Market"/>
              <a:ea typeface="Chelsea Market"/>
              <a:cs typeface="Chelsea Market"/>
              <a:sym typeface="Chelsea Market"/>
            </a:endParaRPr>
          </a:p>
          <a:p>
            <a:pPr indent="0" lvl="0" marL="0" marR="0" rtl="0" algn="l">
              <a:lnSpc>
                <a:spcPct val="115000"/>
              </a:lnSpc>
              <a:spcBef>
                <a:spcPts val="0"/>
              </a:spcBef>
              <a:spcAft>
                <a:spcPts val="0"/>
              </a:spcAft>
              <a:buClr>
                <a:srgbClr val="000000"/>
              </a:buClr>
              <a:buSzPts val="1000"/>
              <a:buFont typeface="Arial"/>
              <a:buNone/>
            </a:pPr>
            <a:r>
              <a:rPr b="0" i="0" lang="en" sz="1000" u="none" cap="none" strike="noStrike">
                <a:solidFill>
                  <a:srgbClr val="000000"/>
                </a:solidFill>
                <a:latin typeface="Chelsea Market"/>
                <a:ea typeface="Chelsea Market"/>
                <a:cs typeface="Chelsea Market"/>
                <a:sym typeface="Chelsea Market"/>
              </a:rPr>
              <a:t>True to his word, Houssein survived the treacherous journey across the Mediterranean Sea to Greece. He would later learn that the same day he reached safety, another ship full of refugees capsized, killing all on board. </a:t>
            </a:r>
            <a:endParaRPr b="0" i="0" sz="1000" u="none" cap="none" strike="noStrike">
              <a:solidFill>
                <a:srgbClr val="000000"/>
              </a:solidFill>
              <a:latin typeface="Chelsea Market"/>
              <a:ea typeface="Chelsea Market"/>
              <a:cs typeface="Chelsea Market"/>
              <a:sym typeface="Chelsea Market"/>
            </a:endParaRPr>
          </a:p>
          <a:p>
            <a:pPr indent="0" lvl="0" marL="0" marR="0" rtl="0" algn="l">
              <a:lnSpc>
                <a:spcPct val="115000"/>
              </a:lnSpc>
              <a:spcBef>
                <a:spcPts val="0"/>
              </a:spcBef>
              <a:spcAft>
                <a:spcPts val="0"/>
              </a:spcAft>
              <a:buClr>
                <a:srgbClr val="000000"/>
              </a:buClr>
              <a:buSzPts val="600"/>
              <a:buFont typeface="Arial"/>
              <a:buNone/>
            </a:pPr>
            <a:r>
              <a:t/>
            </a:r>
            <a:endParaRPr b="0" i="0" sz="600" u="none" cap="none" strike="noStrike">
              <a:solidFill>
                <a:srgbClr val="000000"/>
              </a:solidFill>
              <a:latin typeface="Chelsea Market"/>
              <a:ea typeface="Chelsea Market"/>
              <a:cs typeface="Chelsea Market"/>
              <a:sym typeface="Chelsea Market"/>
            </a:endParaRPr>
          </a:p>
          <a:p>
            <a:pPr indent="0" lvl="0" marL="0" marR="0" rtl="0" algn="l">
              <a:lnSpc>
                <a:spcPct val="115000"/>
              </a:lnSpc>
              <a:spcBef>
                <a:spcPts val="0"/>
              </a:spcBef>
              <a:spcAft>
                <a:spcPts val="0"/>
              </a:spcAft>
              <a:buClr>
                <a:srgbClr val="000000"/>
              </a:buClr>
              <a:buSzPts val="1000"/>
              <a:buFont typeface="Arial"/>
              <a:buNone/>
            </a:pPr>
            <a:r>
              <a:rPr b="0" i="0" lang="en" sz="1000" u="none" cap="none" strike="noStrike">
                <a:solidFill>
                  <a:srgbClr val="000000"/>
                </a:solidFill>
                <a:latin typeface="Chelsea Market"/>
                <a:ea typeface="Chelsea Market"/>
                <a:cs typeface="Chelsea Market"/>
                <a:sym typeface="Chelsea Market"/>
              </a:rPr>
              <a:t>Even though Houssein has lost everything, among refugees, he is considered lucky.</a:t>
            </a:r>
            <a:endParaRPr b="0" i="0" sz="1000" u="none" cap="none" strike="noStrike">
              <a:solidFill>
                <a:srgbClr val="000000"/>
              </a:solidFill>
              <a:latin typeface="Chelsea Market"/>
              <a:ea typeface="Chelsea Market"/>
              <a:cs typeface="Chelsea Market"/>
              <a:sym typeface="Chelsea Market"/>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Chelsea Market"/>
              <a:ea typeface="Chelsea Market"/>
              <a:cs typeface="Chelsea Market"/>
              <a:sym typeface="Chelsea Market"/>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Chelsea Market"/>
              <a:ea typeface="Chelsea Market"/>
              <a:cs typeface="Chelsea Market"/>
              <a:sym typeface="Chelsea Market"/>
            </a:endParaRPr>
          </a:p>
        </p:txBody>
      </p:sp>
      <p:pic>
        <p:nvPicPr>
          <p:cNvPr id="66" name="Google Shape;66;p2"/>
          <p:cNvPicPr preferRelativeResize="0"/>
          <p:nvPr/>
        </p:nvPicPr>
        <p:blipFill rotWithShape="1">
          <a:blip r:embed="rId4">
            <a:alphaModFix/>
          </a:blip>
          <a:srcRect b="0" l="0" r="0" t="0"/>
          <a:stretch/>
        </p:blipFill>
        <p:spPr>
          <a:xfrm>
            <a:off x="788950" y="472625"/>
            <a:ext cx="3576000" cy="2406100"/>
          </a:xfrm>
          <a:prstGeom prst="rect">
            <a:avLst/>
          </a:prstGeom>
          <a:noFill/>
          <a:ln cap="flat" cmpd="sng" w="28575">
            <a:solidFill>
              <a:srgbClr val="000000"/>
            </a:solidFill>
            <a:prstDash val="solid"/>
            <a:round/>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graphicFrame>
        <p:nvGraphicFramePr>
          <p:cNvPr id="71" name="Google Shape;71;p3"/>
          <p:cNvGraphicFramePr/>
          <p:nvPr/>
        </p:nvGraphicFramePr>
        <p:xfrm>
          <a:off x="111025" y="462675"/>
          <a:ext cx="3000000" cy="3000000"/>
        </p:xfrm>
        <a:graphic>
          <a:graphicData uri="http://schemas.openxmlformats.org/drawingml/2006/table">
            <a:tbl>
              <a:tblPr>
                <a:noFill/>
                <a:tableStyleId>{1CA9C250-0D4C-4C65-979D-92AE00CD3B71}</a:tableStyleId>
              </a:tblPr>
              <a:tblGrid>
                <a:gridCol w="1140100"/>
                <a:gridCol w="342025"/>
                <a:gridCol w="1508425"/>
                <a:gridCol w="1578575"/>
                <a:gridCol w="1543500"/>
                <a:gridCol w="1394425"/>
                <a:gridCol w="1341800"/>
              </a:tblGrid>
              <a:tr h="266700">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t>Criteria</a:t>
                      </a:r>
                      <a:endParaRPr sz="1200" u="none" cap="none" strike="noStrike"/>
                    </a:p>
                  </a:txBody>
                  <a:tcPr marT="63500" marB="63500" marR="63500" marL="63500"/>
                </a:tc>
                <a:tc>
                  <a:txBody>
                    <a:bodyPr/>
                    <a:lstStyle/>
                    <a:p>
                      <a:pPr indent="0" lvl="0" marL="0" marR="0" rtl="0" algn="l">
                        <a:lnSpc>
                          <a:spcPct val="100000"/>
                        </a:lnSpc>
                        <a:spcBef>
                          <a:spcPts val="0"/>
                        </a:spcBef>
                        <a:spcAft>
                          <a:spcPts val="0"/>
                        </a:spcAft>
                        <a:buClr>
                          <a:srgbClr val="000000"/>
                        </a:buClr>
                        <a:buSzPts val="600"/>
                        <a:buFont typeface="Arial"/>
                        <a:buNone/>
                      </a:pPr>
                      <a:r>
                        <a:rPr lang="en" sz="600" u="none" cap="none" strike="noStrike"/>
                        <a:t>Stand-ard</a:t>
                      </a:r>
                      <a:endParaRPr sz="600" u="none" cap="none" strike="noStrike"/>
                    </a:p>
                  </a:txBody>
                  <a:tcPr marT="63500" marB="63500" marR="63500" marL="63500"/>
                </a:tc>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t>      5: Mastery</a:t>
                      </a:r>
                      <a:endParaRPr sz="1200" u="none" cap="none" strike="noStrike"/>
                    </a:p>
                  </a:txBody>
                  <a:tcPr marT="63500" marB="63500" marR="63500" marL="63500"/>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t>4: Very Good</a:t>
                      </a:r>
                      <a:endParaRPr sz="1200" u="none" cap="none" strike="noStrike"/>
                    </a:p>
                  </a:txBody>
                  <a:tcPr marT="63500" marB="63500" marR="63500" marL="63500"/>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t>3: Almost There</a:t>
                      </a:r>
                      <a:endParaRPr sz="1200" u="none" cap="none" strike="noStrike"/>
                    </a:p>
                  </a:txBody>
                  <a:tcPr marT="63500" marB="63500" marR="63500" marL="63500"/>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t>2: Developing</a:t>
                      </a:r>
                      <a:endParaRPr sz="1200" u="none" cap="none" strike="noStrike"/>
                    </a:p>
                  </a:txBody>
                  <a:tcPr marT="63500" marB="63500" marR="63500" marL="63500"/>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t>1: Needs Improvement</a:t>
                      </a:r>
                      <a:endParaRPr sz="1200" u="none" cap="none" strike="noStrike"/>
                    </a:p>
                  </a:txBody>
                  <a:tcPr marT="63500" marB="63500" marR="63500" marL="63500"/>
                </a:tc>
              </a:tr>
              <a:tr h="889325">
                <a:tc>
                  <a:txBody>
                    <a:bodyPr/>
                    <a:lstStyle/>
                    <a:p>
                      <a:pPr indent="0" lvl="0" marL="0" marR="0" rtl="0" algn="l">
                        <a:lnSpc>
                          <a:spcPct val="100000"/>
                        </a:lnSpc>
                        <a:spcBef>
                          <a:spcPts val="0"/>
                        </a:spcBef>
                        <a:spcAft>
                          <a:spcPts val="0"/>
                        </a:spcAft>
                        <a:buClr>
                          <a:srgbClr val="000000"/>
                        </a:buClr>
                        <a:buSzPts val="600"/>
                        <a:buFont typeface="Arial"/>
                        <a:buNone/>
                      </a:pPr>
                      <a:r>
                        <a:rPr lang="en" sz="600" u="none" cap="none" strike="noStrike"/>
                        <a:t>CONTENT AND ANALYSIS: the extent to which the essay conveys complex ideas and information clearly and accurately in order to support claims in an analysis of topics or texts</a:t>
                      </a:r>
                      <a:endParaRPr sz="600" u="none" cap="none" strike="noStrike"/>
                    </a:p>
                  </a:txBody>
                  <a:tcPr marT="63500" marB="63500" marR="63500" marL="63500"/>
                </a:tc>
                <a:tc>
                  <a:txBody>
                    <a:bodyPr/>
                    <a:lstStyle/>
                    <a:p>
                      <a:pPr indent="0" lvl="0" marL="0" marR="0" rtl="0" algn="l">
                        <a:lnSpc>
                          <a:spcPct val="100000"/>
                        </a:lnSpc>
                        <a:spcBef>
                          <a:spcPts val="0"/>
                        </a:spcBef>
                        <a:spcAft>
                          <a:spcPts val="0"/>
                        </a:spcAft>
                        <a:buClr>
                          <a:srgbClr val="000000"/>
                        </a:buClr>
                        <a:buSzPts val="600"/>
                        <a:buFont typeface="Arial"/>
                        <a:buNone/>
                      </a:pPr>
                      <a:r>
                        <a:rPr lang="en" sz="600" u="none" cap="none" strike="noStrike"/>
                        <a:t>W.2 R.1–9</a:t>
                      </a:r>
                      <a:endParaRPr sz="600" u="none" cap="none" strike="noStrike"/>
                    </a:p>
                  </a:txBody>
                  <a:tcPr marT="63500" marB="63500" marR="63500" marL="63500"/>
                </a:tc>
                <a:tc>
                  <a:txBody>
                    <a:bodyPr/>
                    <a:lstStyle/>
                    <a:p>
                      <a:pPr indent="0" lvl="0" marL="0" marR="0" rtl="0" algn="l">
                        <a:lnSpc>
                          <a:spcPct val="100000"/>
                        </a:lnSpc>
                        <a:spcBef>
                          <a:spcPts val="0"/>
                        </a:spcBef>
                        <a:spcAft>
                          <a:spcPts val="0"/>
                        </a:spcAft>
                        <a:buClr>
                          <a:srgbClr val="000000"/>
                        </a:buClr>
                        <a:buSzPts val="600"/>
                        <a:buFont typeface="Arial"/>
                        <a:buNone/>
                      </a:pPr>
                      <a:r>
                        <a:rPr lang="en" sz="600" u="none" cap="none" strike="noStrike"/>
                        <a:t>—clearly introduce a topic in a manner that is compelling and follows logically from the task and purpose </a:t>
                      </a:r>
                      <a:endParaRPr sz="600" u="none" cap="none" strike="noStrike"/>
                    </a:p>
                    <a:p>
                      <a:pPr indent="0" lvl="0" marL="0" marR="0" rtl="0" algn="l">
                        <a:lnSpc>
                          <a:spcPct val="100000"/>
                        </a:lnSpc>
                        <a:spcBef>
                          <a:spcPts val="0"/>
                        </a:spcBef>
                        <a:spcAft>
                          <a:spcPts val="0"/>
                        </a:spcAft>
                        <a:buClr>
                          <a:srgbClr val="000000"/>
                        </a:buClr>
                        <a:buSzPts val="600"/>
                        <a:buFont typeface="Arial"/>
                        <a:buNone/>
                      </a:pPr>
                      <a:r>
                        <a:rPr lang="en" sz="600" u="none" cap="none" strike="noStrike"/>
                        <a:t>—demonstrate insightful analysis of the text(s) </a:t>
                      </a:r>
                      <a:endParaRPr sz="600" u="none" cap="none" strike="noStrike"/>
                    </a:p>
                    <a:p>
                      <a:pPr indent="0" lvl="0" marL="0" marR="0" rtl="0" algn="l">
                        <a:lnSpc>
                          <a:spcPct val="100000"/>
                        </a:lnSpc>
                        <a:spcBef>
                          <a:spcPts val="0"/>
                        </a:spcBef>
                        <a:spcAft>
                          <a:spcPts val="0"/>
                        </a:spcAft>
                        <a:buClr>
                          <a:srgbClr val="000000"/>
                        </a:buClr>
                        <a:buSzPts val="600"/>
                        <a:buFont typeface="Arial"/>
                        <a:buNone/>
                      </a:pPr>
                      <a:r>
                        <a:t/>
                      </a:r>
                      <a:endParaRPr sz="600" u="none" cap="none" strike="noStrike"/>
                    </a:p>
                  </a:txBody>
                  <a:tcPr marT="63500" marB="63500" marR="63500" marL="63500"/>
                </a:tc>
                <a:tc>
                  <a:txBody>
                    <a:bodyPr/>
                    <a:lstStyle/>
                    <a:p>
                      <a:pPr indent="0" lvl="0" marL="0" marR="0" rtl="0" algn="l">
                        <a:lnSpc>
                          <a:spcPct val="100000"/>
                        </a:lnSpc>
                        <a:spcBef>
                          <a:spcPts val="0"/>
                        </a:spcBef>
                        <a:spcAft>
                          <a:spcPts val="0"/>
                        </a:spcAft>
                        <a:buClr>
                          <a:srgbClr val="000000"/>
                        </a:buClr>
                        <a:buSzPts val="600"/>
                        <a:buFont typeface="Arial"/>
                        <a:buNone/>
                      </a:pPr>
                      <a:r>
                        <a:rPr lang="en" sz="600" u="none" cap="none" strike="noStrike"/>
                        <a:t> clearly introduce a topic in a manner that follows from the task and purpose</a:t>
                      </a:r>
                      <a:endParaRPr sz="600" u="none" cap="none" strike="noStrike"/>
                    </a:p>
                    <a:p>
                      <a:pPr indent="0" lvl="0" marL="0" marR="0" rtl="0" algn="l">
                        <a:lnSpc>
                          <a:spcPct val="100000"/>
                        </a:lnSpc>
                        <a:spcBef>
                          <a:spcPts val="0"/>
                        </a:spcBef>
                        <a:spcAft>
                          <a:spcPts val="0"/>
                        </a:spcAft>
                        <a:buClr>
                          <a:srgbClr val="000000"/>
                        </a:buClr>
                        <a:buSzPts val="600"/>
                        <a:buFont typeface="Arial"/>
                        <a:buNone/>
                      </a:pPr>
                      <a:r>
                        <a:rPr lang="en" sz="600" u="none" cap="none" strike="noStrike"/>
                        <a:t> —demonstrate grade-appropriate analysis of the text(s) </a:t>
                      </a:r>
                      <a:endParaRPr sz="600" u="none" cap="none" strike="noStrike"/>
                    </a:p>
                    <a:p>
                      <a:pPr indent="0" lvl="0" marL="0" marR="0" rtl="0" algn="l">
                        <a:lnSpc>
                          <a:spcPct val="100000"/>
                        </a:lnSpc>
                        <a:spcBef>
                          <a:spcPts val="0"/>
                        </a:spcBef>
                        <a:spcAft>
                          <a:spcPts val="0"/>
                        </a:spcAft>
                        <a:buClr>
                          <a:srgbClr val="000000"/>
                        </a:buClr>
                        <a:buSzPts val="600"/>
                        <a:buFont typeface="Arial"/>
                        <a:buNone/>
                      </a:pPr>
                      <a:r>
                        <a:t/>
                      </a:r>
                      <a:endParaRPr sz="600" u="none" cap="none" strike="noStrike"/>
                    </a:p>
                  </a:txBody>
                  <a:tcPr marT="63500" marB="63500" marR="63500" marL="63500"/>
                </a:tc>
                <a:tc>
                  <a:txBody>
                    <a:bodyPr/>
                    <a:lstStyle/>
                    <a:p>
                      <a:pPr indent="0" lvl="0" marL="0" marR="0" rtl="0" algn="l">
                        <a:lnSpc>
                          <a:spcPct val="100000"/>
                        </a:lnSpc>
                        <a:spcBef>
                          <a:spcPts val="0"/>
                        </a:spcBef>
                        <a:spcAft>
                          <a:spcPts val="0"/>
                        </a:spcAft>
                        <a:buClr>
                          <a:srgbClr val="000000"/>
                        </a:buClr>
                        <a:buSzPts val="600"/>
                        <a:buFont typeface="Arial"/>
                        <a:buNone/>
                      </a:pPr>
                      <a:r>
                        <a:rPr lang="en" sz="600" u="none" cap="none" strike="noStrike"/>
                        <a:t>—introduce a topic in a manner that follows generally from the task and purpose </a:t>
                      </a:r>
                      <a:endParaRPr sz="600" u="none" cap="none" strike="noStrike"/>
                    </a:p>
                    <a:p>
                      <a:pPr indent="0" lvl="0" marL="0" marR="0" rtl="0" algn="l">
                        <a:lnSpc>
                          <a:spcPct val="100000"/>
                        </a:lnSpc>
                        <a:spcBef>
                          <a:spcPts val="0"/>
                        </a:spcBef>
                        <a:spcAft>
                          <a:spcPts val="0"/>
                        </a:spcAft>
                        <a:buClr>
                          <a:srgbClr val="000000"/>
                        </a:buClr>
                        <a:buSzPts val="600"/>
                        <a:buFont typeface="Arial"/>
                        <a:buNone/>
                      </a:pPr>
                      <a:r>
                        <a:rPr lang="en" sz="600" u="none" cap="none" strike="noStrike"/>
                        <a:t>—demonstrate a literal comprehension of the text(s)</a:t>
                      </a:r>
                      <a:endParaRPr sz="600" u="none" cap="none" strike="noStrike"/>
                    </a:p>
                  </a:txBody>
                  <a:tcPr marT="63500" marB="63500" marR="63500" marL="63500"/>
                </a:tc>
                <a:tc>
                  <a:txBody>
                    <a:bodyPr/>
                    <a:lstStyle/>
                    <a:p>
                      <a:pPr indent="0" lvl="0" marL="0" marR="0" rtl="0" algn="l">
                        <a:lnSpc>
                          <a:spcPct val="100000"/>
                        </a:lnSpc>
                        <a:spcBef>
                          <a:spcPts val="0"/>
                        </a:spcBef>
                        <a:spcAft>
                          <a:spcPts val="0"/>
                        </a:spcAft>
                        <a:buClr>
                          <a:srgbClr val="000000"/>
                        </a:buClr>
                        <a:buSzPts val="600"/>
                        <a:buFont typeface="Arial"/>
                        <a:buNone/>
                      </a:pPr>
                      <a:r>
                        <a:rPr lang="en" sz="600" u="none" cap="none" strike="noStrike"/>
                        <a:t>—introduce a topic in a manner that does not logically follow from the task and purpose</a:t>
                      </a:r>
                      <a:endParaRPr sz="600" u="none" cap="none" strike="noStrike"/>
                    </a:p>
                    <a:p>
                      <a:pPr indent="0" lvl="0" marL="0" marR="0" rtl="0" algn="l">
                        <a:lnSpc>
                          <a:spcPct val="100000"/>
                        </a:lnSpc>
                        <a:spcBef>
                          <a:spcPts val="0"/>
                        </a:spcBef>
                        <a:spcAft>
                          <a:spcPts val="0"/>
                        </a:spcAft>
                        <a:buClr>
                          <a:srgbClr val="000000"/>
                        </a:buClr>
                        <a:buSzPts val="600"/>
                        <a:buFont typeface="Arial"/>
                        <a:buNone/>
                      </a:pPr>
                      <a:r>
                        <a:rPr lang="en" sz="600" u="none" cap="none" strike="noStrike"/>
                        <a:t> —demonstrate little understanding of the text(s) </a:t>
                      </a:r>
                      <a:endParaRPr sz="600" u="none" cap="none" strike="noStrike"/>
                    </a:p>
                  </a:txBody>
                  <a:tcPr marT="63500" marB="63500" marR="63500" marL="63500"/>
                </a:tc>
                <a:tc>
                  <a:txBody>
                    <a:bodyPr/>
                    <a:lstStyle/>
                    <a:p>
                      <a:pPr indent="0" lvl="0" marL="0" marR="0" rtl="0" algn="l">
                        <a:lnSpc>
                          <a:spcPct val="100000"/>
                        </a:lnSpc>
                        <a:spcBef>
                          <a:spcPts val="0"/>
                        </a:spcBef>
                        <a:spcAft>
                          <a:spcPts val="0"/>
                        </a:spcAft>
                        <a:buClr>
                          <a:srgbClr val="000000"/>
                        </a:buClr>
                        <a:buSzPts val="600"/>
                        <a:buFont typeface="Arial"/>
                        <a:buNone/>
                      </a:pPr>
                      <a:r>
                        <a:rPr lang="en" sz="600" u="none" cap="none" strike="noStrike"/>
                        <a:t>—demonstrate a lack of comprehension of the text(s) or task </a:t>
                      </a:r>
                      <a:endParaRPr sz="600" u="none" cap="none" strike="noStrike"/>
                    </a:p>
                  </a:txBody>
                  <a:tcPr marT="63500" marB="63500" marR="63500" marL="63500"/>
                </a:tc>
              </a:tr>
              <a:tr h="12700">
                <a:tc>
                  <a:txBody>
                    <a:bodyPr/>
                    <a:lstStyle/>
                    <a:p>
                      <a:pPr indent="0" lvl="0" marL="0" marR="0" rtl="0" algn="l">
                        <a:lnSpc>
                          <a:spcPct val="100000"/>
                        </a:lnSpc>
                        <a:spcBef>
                          <a:spcPts val="0"/>
                        </a:spcBef>
                        <a:spcAft>
                          <a:spcPts val="0"/>
                        </a:spcAft>
                        <a:buClr>
                          <a:srgbClr val="000000"/>
                        </a:buClr>
                        <a:buSzPts val="600"/>
                        <a:buFont typeface="Arial"/>
                        <a:buNone/>
                      </a:pPr>
                      <a:r>
                        <a:rPr lang="en" sz="600" u="none" cap="none" strike="noStrike"/>
                        <a:t>COMMAND OF EVIDENCE: the extent to which the essay presents evidence from the provided texts to support analysis and reflection</a:t>
                      </a:r>
                      <a:endParaRPr sz="600" u="none" cap="none" strike="noStrike"/>
                    </a:p>
                  </a:txBody>
                  <a:tcPr marT="63500" marB="63500" marR="63500" marL="63500"/>
                </a:tc>
                <a:tc>
                  <a:txBody>
                    <a:bodyPr/>
                    <a:lstStyle/>
                    <a:p>
                      <a:pPr indent="0" lvl="0" marL="0" marR="0" rtl="0" algn="l">
                        <a:lnSpc>
                          <a:spcPct val="100000"/>
                        </a:lnSpc>
                        <a:spcBef>
                          <a:spcPts val="0"/>
                        </a:spcBef>
                        <a:spcAft>
                          <a:spcPts val="0"/>
                        </a:spcAft>
                        <a:buClr>
                          <a:srgbClr val="000000"/>
                        </a:buClr>
                        <a:buSzPts val="600"/>
                        <a:buFont typeface="Arial"/>
                        <a:buNone/>
                      </a:pPr>
                      <a:r>
                        <a:rPr lang="en" sz="600" u="none" cap="none" strike="noStrike"/>
                        <a:t>W.9 R.1–9</a:t>
                      </a:r>
                      <a:endParaRPr sz="600" u="none" cap="none" strike="noStrike"/>
                    </a:p>
                  </a:txBody>
                  <a:tcPr marT="63500" marB="63500" marR="63500" marL="63500"/>
                </a:tc>
                <a:tc>
                  <a:txBody>
                    <a:bodyPr/>
                    <a:lstStyle/>
                    <a:p>
                      <a:pPr indent="0" lvl="0" marL="0" marR="0" rtl="0" algn="l">
                        <a:lnSpc>
                          <a:spcPct val="100000"/>
                        </a:lnSpc>
                        <a:spcBef>
                          <a:spcPts val="0"/>
                        </a:spcBef>
                        <a:spcAft>
                          <a:spcPts val="0"/>
                        </a:spcAft>
                        <a:buClr>
                          <a:srgbClr val="000000"/>
                        </a:buClr>
                        <a:buSzPts val="600"/>
                        <a:buFont typeface="Arial"/>
                        <a:buNone/>
                      </a:pPr>
                      <a:r>
                        <a:rPr lang="en" sz="600" u="none" cap="none" strike="noStrike"/>
                        <a:t>—develop the topic with relevant, well-chosen facts, definitions, concrete details, quotations, or other information and examples from the text(s) and/or from your life</a:t>
                      </a:r>
                      <a:endParaRPr sz="600" u="none" cap="none" strike="noStrike"/>
                    </a:p>
                    <a:p>
                      <a:pPr indent="0" lvl="0" marL="0" marR="0" rtl="0" algn="l">
                        <a:lnSpc>
                          <a:spcPct val="100000"/>
                        </a:lnSpc>
                        <a:spcBef>
                          <a:spcPts val="0"/>
                        </a:spcBef>
                        <a:spcAft>
                          <a:spcPts val="0"/>
                        </a:spcAft>
                        <a:buClr>
                          <a:srgbClr val="000000"/>
                        </a:buClr>
                        <a:buSzPts val="600"/>
                        <a:buFont typeface="Arial"/>
                        <a:buNone/>
                      </a:pPr>
                      <a:r>
                        <a:rPr lang="en" sz="600" u="none" cap="none" strike="noStrike"/>
                        <a:t>—sustain the use of varied, relevant evidence</a:t>
                      </a:r>
                      <a:endParaRPr sz="600" u="none" cap="none" strike="noStrike"/>
                    </a:p>
                  </a:txBody>
                  <a:tcPr marT="63500" marB="63500" marR="63500" marL="63500"/>
                </a:tc>
                <a:tc>
                  <a:txBody>
                    <a:bodyPr/>
                    <a:lstStyle/>
                    <a:p>
                      <a:pPr indent="0" lvl="0" marL="0" marR="0" rtl="0" algn="l">
                        <a:lnSpc>
                          <a:spcPct val="100000"/>
                        </a:lnSpc>
                        <a:spcBef>
                          <a:spcPts val="0"/>
                        </a:spcBef>
                        <a:spcAft>
                          <a:spcPts val="0"/>
                        </a:spcAft>
                        <a:buClr>
                          <a:srgbClr val="000000"/>
                        </a:buClr>
                        <a:buSzPts val="600"/>
                        <a:buFont typeface="Arial"/>
                        <a:buNone/>
                      </a:pPr>
                      <a:r>
                        <a:rPr lang="en" sz="600" u="none" cap="none" strike="noStrike"/>
                        <a:t>develop the topic with relevant facts, definitions, details, quotations, or other information and examples from the text(s) and/or from your life</a:t>
                      </a:r>
                      <a:endParaRPr sz="600" u="none" cap="none" strike="noStrike"/>
                    </a:p>
                    <a:p>
                      <a:pPr indent="0" lvl="0" marL="0" marR="0" rtl="0" algn="l">
                        <a:lnSpc>
                          <a:spcPct val="100000"/>
                        </a:lnSpc>
                        <a:spcBef>
                          <a:spcPts val="0"/>
                        </a:spcBef>
                        <a:spcAft>
                          <a:spcPts val="0"/>
                        </a:spcAft>
                        <a:buClr>
                          <a:srgbClr val="000000"/>
                        </a:buClr>
                        <a:buSzPts val="600"/>
                        <a:buFont typeface="Arial"/>
                        <a:buNone/>
                      </a:pPr>
                      <a:r>
                        <a:rPr lang="en" sz="600" u="none" cap="none" strike="noStrike"/>
                        <a:t> —sustain the use of relevant evidence, with some lack of variety</a:t>
                      </a:r>
                      <a:endParaRPr sz="600" u="none" cap="none" strike="noStrike"/>
                    </a:p>
                  </a:txBody>
                  <a:tcPr marT="63500" marB="63500" marR="63500" marL="63500"/>
                </a:tc>
                <a:tc>
                  <a:txBody>
                    <a:bodyPr/>
                    <a:lstStyle/>
                    <a:p>
                      <a:pPr indent="0" lvl="0" marL="0" marR="0" rtl="0" algn="l">
                        <a:lnSpc>
                          <a:spcPct val="100000"/>
                        </a:lnSpc>
                        <a:spcBef>
                          <a:spcPts val="0"/>
                        </a:spcBef>
                        <a:spcAft>
                          <a:spcPts val="0"/>
                        </a:spcAft>
                        <a:buClr>
                          <a:srgbClr val="000000"/>
                        </a:buClr>
                        <a:buSzPts val="600"/>
                        <a:buFont typeface="Arial"/>
                        <a:buNone/>
                      </a:pPr>
                      <a:r>
                        <a:rPr lang="en" sz="600" u="none" cap="none" strike="noStrike"/>
                        <a:t>—partially develop the topic of the essay with the use of some textual evidence and/or personal examples, some of which may be irrelevant</a:t>
                      </a:r>
                      <a:endParaRPr sz="600" u="none" cap="none" strike="noStrike"/>
                    </a:p>
                    <a:p>
                      <a:pPr indent="0" lvl="0" marL="0" marR="0" rtl="0" algn="l">
                        <a:lnSpc>
                          <a:spcPct val="100000"/>
                        </a:lnSpc>
                        <a:spcBef>
                          <a:spcPts val="0"/>
                        </a:spcBef>
                        <a:spcAft>
                          <a:spcPts val="0"/>
                        </a:spcAft>
                        <a:buClr>
                          <a:srgbClr val="000000"/>
                        </a:buClr>
                        <a:buSzPts val="600"/>
                        <a:buFont typeface="Arial"/>
                        <a:buNone/>
                      </a:pPr>
                      <a:r>
                        <a:rPr lang="en" sz="600" u="none" cap="none" strike="noStrike"/>
                        <a:t> —use relevant evidence with inconsistency</a:t>
                      </a:r>
                      <a:endParaRPr sz="600" u="none" cap="none" strike="noStrike"/>
                    </a:p>
                  </a:txBody>
                  <a:tcPr marT="63500" marB="63500" marR="63500" marL="63500"/>
                </a:tc>
                <a:tc>
                  <a:txBody>
                    <a:bodyPr/>
                    <a:lstStyle/>
                    <a:p>
                      <a:pPr indent="0" lvl="0" marL="0" marR="0" rtl="0" algn="l">
                        <a:lnSpc>
                          <a:spcPct val="100000"/>
                        </a:lnSpc>
                        <a:spcBef>
                          <a:spcPts val="0"/>
                        </a:spcBef>
                        <a:spcAft>
                          <a:spcPts val="0"/>
                        </a:spcAft>
                        <a:buClr>
                          <a:srgbClr val="000000"/>
                        </a:buClr>
                        <a:buSzPts val="600"/>
                        <a:buFont typeface="Arial"/>
                        <a:buNone/>
                      </a:pPr>
                      <a:r>
                        <a:rPr lang="en" sz="600" u="none" cap="none" strike="noStrike"/>
                        <a:t>—demonstrate an attempt to use evidence, but only develop ideas with minimal, occasional evidence which is generally invalid or irrelevant</a:t>
                      </a:r>
                      <a:endParaRPr sz="600" u="none" cap="none" strike="noStrike"/>
                    </a:p>
                  </a:txBody>
                  <a:tcPr marT="63500" marB="63500" marR="63500" marL="63500"/>
                </a:tc>
                <a:tc>
                  <a:txBody>
                    <a:bodyPr/>
                    <a:lstStyle/>
                    <a:p>
                      <a:pPr indent="0" lvl="0" marL="0" marR="0" rtl="0" algn="l">
                        <a:lnSpc>
                          <a:spcPct val="100000"/>
                        </a:lnSpc>
                        <a:spcBef>
                          <a:spcPts val="0"/>
                        </a:spcBef>
                        <a:spcAft>
                          <a:spcPts val="0"/>
                        </a:spcAft>
                        <a:buClr>
                          <a:srgbClr val="000000"/>
                        </a:buClr>
                        <a:buSzPts val="600"/>
                        <a:buFont typeface="Arial"/>
                        <a:buNone/>
                      </a:pPr>
                      <a:r>
                        <a:rPr lang="en" sz="600" u="none" cap="none" strike="noStrike"/>
                        <a:t>—provide no evidence or provide evidence that is completely irrelevant </a:t>
                      </a:r>
                      <a:endParaRPr sz="600" u="none" cap="none" strike="noStrike"/>
                    </a:p>
                  </a:txBody>
                  <a:tcPr marT="63500" marB="63500" marR="63500" marL="63500"/>
                </a:tc>
              </a:tr>
              <a:tr h="12700">
                <a:tc>
                  <a:txBody>
                    <a:bodyPr/>
                    <a:lstStyle/>
                    <a:p>
                      <a:pPr indent="0" lvl="0" marL="0" marR="0" rtl="0" algn="l">
                        <a:lnSpc>
                          <a:spcPct val="100000"/>
                        </a:lnSpc>
                        <a:spcBef>
                          <a:spcPts val="0"/>
                        </a:spcBef>
                        <a:spcAft>
                          <a:spcPts val="0"/>
                        </a:spcAft>
                        <a:buClr>
                          <a:srgbClr val="000000"/>
                        </a:buClr>
                        <a:buSzPts val="600"/>
                        <a:buFont typeface="Arial"/>
                        <a:buNone/>
                      </a:pPr>
                      <a:r>
                        <a:rPr lang="en" sz="600" u="none" cap="none" strike="noStrike"/>
                        <a:t>COHERENCE, ORGANIZATION, AND STYLE: the extent to which the essay logically organizes complex ideas, concepts, and information using formal style and precise language</a:t>
                      </a:r>
                      <a:endParaRPr sz="600" u="none" cap="none" strike="noStrike"/>
                    </a:p>
                  </a:txBody>
                  <a:tcPr marT="63500" marB="63500" marR="63500" marL="63500"/>
                </a:tc>
                <a:tc>
                  <a:txBody>
                    <a:bodyPr/>
                    <a:lstStyle/>
                    <a:p>
                      <a:pPr indent="0" lvl="0" marL="0" marR="0" rtl="0" algn="l">
                        <a:lnSpc>
                          <a:spcPct val="100000"/>
                        </a:lnSpc>
                        <a:spcBef>
                          <a:spcPts val="0"/>
                        </a:spcBef>
                        <a:spcAft>
                          <a:spcPts val="0"/>
                        </a:spcAft>
                        <a:buClr>
                          <a:srgbClr val="000000"/>
                        </a:buClr>
                        <a:buSzPts val="600"/>
                        <a:buFont typeface="Arial"/>
                        <a:buNone/>
                      </a:pPr>
                      <a:r>
                        <a:rPr lang="en" sz="600" u="none" cap="none" strike="noStrike"/>
                        <a:t>W.2 L.3 L.6</a:t>
                      </a:r>
                      <a:endParaRPr sz="600" u="none" cap="none" strike="noStrike"/>
                    </a:p>
                  </a:txBody>
                  <a:tcPr marT="63500" marB="63500" marR="63500" marL="63500"/>
                </a:tc>
                <a:tc>
                  <a:txBody>
                    <a:bodyPr/>
                    <a:lstStyle/>
                    <a:p>
                      <a:pPr indent="0" lvl="0" marL="0" marR="0" rtl="0" algn="l">
                        <a:lnSpc>
                          <a:spcPct val="100000"/>
                        </a:lnSpc>
                        <a:spcBef>
                          <a:spcPts val="0"/>
                        </a:spcBef>
                        <a:spcAft>
                          <a:spcPts val="0"/>
                        </a:spcAft>
                        <a:buClr>
                          <a:srgbClr val="000000"/>
                        </a:buClr>
                        <a:buSzPts val="600"/>
                        <a:buFont typeface="Arial"/>
                        <a:buNone/>
                      </a:pPr>
                      <a:r>
                        <a:rPr lang="en" sz="600" u="none" cap="none" strike="noStrike"/>
                        <a:t>—exhibit clear organization, with the skillful use of appropriate and varied transitions to create a unified whole and enhance meaning —establish and maintain a formal style, using grade-appropriate, stylistically sophisticated language and domain-specific vocabulary with a notable sense of voice </a:t>
                      </a:r>
                      <a:endParaRPr sz="600" u="none" cap="none" strike="noStrike"/>
                    </a:p>
                    <a:p>
                      <a:pPr indent="0" lvl="0" marL="0" marR="0" rtl="0" algn="l">
                        <a:lnSpc>
                          <a:spcPct val="100000"/>
                        </a:lnSpc>
                        <a:spcBef>
                          <a:spcPts val="0"/>
                        </a:spcBef>
                        <a:spcAft>
                          <a:spcPts val="0"/>
                        </a:spcAft>
                        <a:buClr>
                          <a:srgbClr val="000000"/>
                        </a:buClr>
                        <a:buSzPts val="600"/>
                        <a:buFont typeface="Arial"/>
                        <a:buNone/>
                      </a:pPr>
                      <a:r>
                        <a:rPr lang="en" sz="600" u="none" cap="none" strike="noStrike"/>
                        <a:t>—provide a concluding statement or section that is compelling and follows clearly from the topic and information presented</a:t>
                      </a:r>
                      <a:endParaRPr sz="600" u="none" cap="none" strike="noStrike"/>
                    </a:p>
                  </a:txBody>
                  <a:tcPr marT="63500" marB="63500" marR="63500" marL="63500"/>
                </a:tc>
                <a:tc>
                  <a:txBody>
                    <a:bodyPr/>
                    <a:lstStyle/>
                    <a:p>
                      <a:pPr indent="0" lvl="0" marL="0" marR="0" rtl="0" algn="l">
                        <a:lnSpc>
                          <a:spcPct val="100000"/>
                        </a:lnSpc>
                        <a:spcBef>
                          <a:spcPts val="0"/>
                        </a:spcBef>
                        <a:spcAft>
                          <a:spcPts val="0"/>
                        </a:spcAft>
                        <a:buClr>
                          <a:srgbClr val="000000"/>
                        </a:buClr>
                        <a:buSzPts val="600"/>
                        <a:buFont typeface="Arial"/>
                        <a:buNone/>
                      </a:pPr>
                      <a:r>
                        <a:rPr lang="en" sz="600" u="none" cap="none" strike="noStrike"/>
                        <a:t>—exhibit clear organization, with the use of appropriate transitions to create a unified whole</a:t>
                      </a:r>
                      <a:endParaRPr sz="600" u="none" cap="none" strike="noStrike"/>
                    </a:p>
                    <a:p>
                      <a:pPr indent="0" lvl="0" marL="0" marR="0" rtl="0" algn="l">
                        <a:lnSpc>
                          <a:spcPct val="100000"/>
                        </a:lnSpc>
                        <a:spcBef>
                          <a:spcPts val="0"/>
                        </a:spcBef>
                        <a:spcAft>
                          <a:spcPts val="0"/>
                        </a:spcAft>
                        <a:buClr>
                          <a:srgbClr val="000000"/>
                        </a:buClr>
                        <a:buSzPts val="600"/>
                        <a:buFont typeface="Arial"/>
                        <a:buNone/>
                      </a:pPr>
                      <a:r>
                        <a:rPr lang="en" sz="600" u="none" cap="none" strike="noStrike"/>
                        <a:t> —establish and maintain a formal style using precise language and domain-specific vocabulary</a:t>
                      </a:r>
                      <a:endParaRPr sz="600" u="none" cap="none" strike="noStrike"/>
                    </a:p>
                    <a:p>
                      <a:pPr indent="0" lvl="0" marL="0" marR="0" rtl="0" algn="l">
                        <a:lnSpc>
                          <a:spcPct val="100000"/>
                        </a:lnSpc>
                        <a:spcBef>
                          <a:spcPts val="0"/>
                        </a:spcBef>
                        <a:spcAft>
                          <a:spcPts val="0"/>
                        </a:spcAft>
                        <a:buClr>
                          <a:srgbClr val="000000"/>
                        </a:buClr>
                        <a:buSzPts val="600"/>
                        <a:buFont typeface="Arial"/>
                        <a:buNone/>
                      </a:pPr>
                      <a:r>
                        <a:rPr lang="en" sz="600" u="none" cap="none" strike="noStrike"/>
                        <a:t> —provide a concluding statement or section that follows from the topic and information presented</a:t>
                      </a:r>
                      <a:endParaRPr sz="600" u="none" cap="none" strike="noStrike"/>
                    </a:p>
                  </a:txBody>
                  <a:tcPr marT="63500" marB="63500" marR="63500" marL="63500"/>
                </a:tc>
                <a:tc>
                  <a:txBody>
                    <a:bodyPr/>
                    <a:lstStyle/>
                    <a:p>
                      <a:pPr indent="0" lvl="0" marL="0" marR="0" rtl="0" algn="l">
                        <a:lnSpc>
                          <a:spcPct val="100000"/>
                        </a:lnSpc>
                        <a:spcBef>
                          <a:spcPts val="0"/>
                        </a:spcBef>
                        <a:spcAft>
                          <a:spcPts val="0"/>
                        </a:spcAft>
                        <a:buClr>
                          <a:srgbClr val="000000"/>
                        </a:buClr>
                        <a:buSzPts val="600"/>
                        <a:buFont typeface="Arial"/>
                        <a:buNone/>
                      </a:pPr>
                      <a:r>
                        <a:rPr lang="en" sz="600" u="none" cap="none" strike="noStrike"/>
                        <a:t>—exhibit some attempt at organization, with inconsistent use of transitions </a:t>
                      </a:r>
                      <a:endParaRPr sz="600" u="none" cap="none" strike="noStrike"/>
                    </a:p>
                    <a:p>
                      <a:pPr indent="0" lvl="0" marL="0" marR="0" rtl="0" algn="l">
                        <a:lnSpc>
                          <a:spcPct val="100000"/>
                        </a:lnSpc>
                        <a:spcBef>
                          <a:spcPts val="0"/>
                        </a:spcBef>
                        <a:spcAft>
                          <a:spcPts val="0"/>
                        </a:spcAft>
                        <a:buClr>
                          <a:srgbClr val="000000"/>
                        </a:buClr>
                        <a:buSzPts val="600"/>
                        <a:buFont typeface="Arial"/>
                        <a:buNone/>
                      </a:pPr>
                      <a:r>
                        <a:rPr lang="en" sz="600" u="none" cap="none" strike="noStrike"/>
                        <a:t>—establish but fail to maintain a formal style, with inconsistent use of language and domain-specific vocabulary</a:t>
                      </a:r>
                      <a:endParaRPr sz="600" u="none" cap="none" strike="noStrike"/>
                    </a:p>
                    <a:p>
                      <a:pPr indent="0" lvl="0" marL="0" marR="0" rtl="0" algn="l">
                        <a:lnSpc>
                          <a:spcPct val="100000"/>
                        </a:lnSpc>
                        <a:spcBef>
                          <a:spcPts val="0"/>
                        </a:spcBef>
                        <a:spcAft>
                          <a:spcPts val="0"/>
                        </a:spcAft>
                        <a:buClr>
                          <a:srgbClr val="000000"/>
                        </a:buClr>
                        <a:buSzPts val="600"/>
                        <a:buFont typeface="Arial"/>
                        <a:buNone/>
                      </a:pPr>
                      <a:r>
                        <a:rPr lang="en" sz="600" u="none" cap="none" strike="noStrike"/>
                        <a:t> —provide a concluding statement or section that follows generally from the topic and information presented</a:t>
                      </a:r>
                      <a:endParaRPr sz="600" u="none" cap="none" strike="noStrike"/>
                    </a:p>
                  </a:txBody>
                  <a:tcPr marT="63500" marB="63500" marR="63500" marL="63500"/>
                </a:tc>
                <a:tc>
                  <a:txBody>
                    <a:bodyPr/>
                    <a:lstStyle/>
                    <a:p>
                      <a:pPr indent="0" lvl="0" marL="0" marR="0" rtl="0" algn="l">
                        <a:lnSpc>
                          <a:spcPct val="100000"/>
                        </a:lnSpc>
                        <a:spcBef>
                          <a:spcPts val="0"/>
                        </a:spcBef>
                        <a:spcAft>
                          <a:spcPts val="0"/>
                        </a:spcAft>
                        <a:buClr>
                          <a:srgbClr val="000000"/>
                        </a:buClr>
                        <a:buSzPts val="600"/>
                        <a:buFont typeface="Arial"/>
                        <a:buNone/>
                      </a:pPr>
                      <a:r>
                        <a:rPr lang="en" sz="600" u="none" cap="none" strike="noStrike"/>
                        <a:t>—exhibit little attempt at organization, or attempts to organize are irrelevant to the task</a:t>
                      </a:r>
                      <a:endParaRPr sz="600" u="none" cap="none" strike="noStrike"/>
                    </a:p>
                    <a:p>
                      <a:pPr indent="0" lvl="0" marL="0" marR="0" rtl="0" algn="l">
                        <a:lnSpc>
                          <a:spcPct val="100000"/>
                        </a:lnSpc>
                        <a:spcBef>
                          <a:spcPts val="0"/>
                        </a:spcBef>
                        <a:spcAft>
                          <a:spcPts val="0"/>
                        </a:spcAft>
                        <a:buClr>
                          <a:srgbClr val="000000"/>
                        </a:buClr>
                        <a:buSzPts val="600"/>
                        <a:buFont typeface="Arial"/>
                        <a:buNone/>
                      </a:pPr>
                      <a:r>
                        <a:rPr lang="en" sz="600" u="none" cap="none" strike="noStrike"/>
                        <a:t> —lack a formal style, using language that is imprecise or inappropriate for the text(s) and task </a:t>
                      </a:r>
                      <a:endParaRPr sz="600" u="none" cap="none" strike="noStrike"/>
                    </a:p>
                    <a:p>
                      <a:pPr indent="0" lvl="0" marL="0" marR="0" rtl="0" algn="l">
                        <a:lnSpc>
                          <a:spcPct val="100000"/>
                        </a:lnSpc>
                        <a:spcBef>
                          <a:spcPts val="0"/>
                        </a:spcBef>
                        <a:spcAft>
                          <a:spcPts val="0"/>
                        </a:spcAft>
                        <a:buClr>
                          <a:srgbClr val="000000"/>
                        </a:buClr>
                        <a:buSzPts val="600"/>
                        <a:buFont typeface="Arial"/>
                        <a:buNone/>
                      </a:pPr>
                      <a:r>
                        <a:rPr lang="en" sz="600" u="none" cap="none" strike="noStrike"/>
                        <a:t>—provide a concluding statement or section that is illogical or unrelated to the topic and information presented</a:t>
                      </a:r>
                      <a:endParaRPr sz="600" u="none" cap="none" strike="noStrike"/>
                    </a:p>
                  </a:txBody>
                  <a:tcPr marT="63500" marB="63500" marR="63500" marL="63500"/>
                </a:tc>
                <a:tc>
                  <a:txBody>
                    <a:bodyPr/>
                    <a:lstStyle/>
                    <a:p>
                      <a:pPr indent="0" lvl="0" marL="0" marR="0" rtl="0" algn="l">
                        <a:lnSpc>
                          <a:spcPct val="100000"/>
                        </a:lnSpc>
                        <a:spcBef>
                          <a:spcPts val="0"/>
                        </a:spcBef>
                        <a:spcAft>
                          <a:spcPts val="0"/>
                        </a:spcAft>
                        <a:buClr>
                          <a:srgbClr val="000000"/>
                        </a:buClr>
                        <a:buSzPts val="600"/>
                        <a:buFont typeface="Arial"/>
                        <a:buNone/>
                      </a:pPr>
                      <a:r>
                        <a:rPr lang="en" sz="600" u="none" cap="none" strike="noStrike"/>
                        <a:t>—exhibit no evidence of organization</a:t>
                      </a:r>
                      <a:endParaRPr sz="600" u="none" cap="none" strike="noStrike"/>
                    </a:p>
                    <a:p>
                      <a:pPr indent="0" lvl="0" marL="0" marR="0" rtl="0" algn="l">
                        <a:lnSpc>
                          <a:spcPct val="100000"/>
                        </a:lnSpc>
                        <a:spcBef>
                          <a:spcPts val="0"/>
                        </a:spcBef>
                        <a:spcAft>
                          <a:spcPts val="0"/>
                        </a:spcAft>
                        <a:buClr>
                          <a:srgbClr val="000000"/>
                        </a:buClr>
                        <a:buSzPts val="600"/>
                        <a:buFont typeface="Arial"/>
                        <a:buNone/>
                      </a:pPr>
                      <a:r>
                        <a:t/>
                      </a:r>
                      <a:endParaRPr sz="600" u="none" cap="none" strike="noStrike"/>
                    </a:p>
                    <a:p>
                      <a:pPr indent="0" lvl="0" marL="0" marR="0" rtl="0" algn="l">
                        <a:lnSpc>
                          <a:spcPct val="100000"/>
                        </a:lnSpc>
                        <a:spcBef>
                          <a:spcPts val="0"/>
                        </a:spcBef>
                        <a:spcAft>
                          <a:spcPts val="0"/>
                        </a:spcAft>
                        <a:buClr>
                          <a:srgbClr val="000000"/>
                        </a:buClr>
                        <a:buSzPts val="600"/>
                        <a:buFont typeface="Arial"/>
                        <a:buNone/>
                      </a:pPr>
                      <a:r>
                        <a:rPr lang="en" sz="600" u="none" cap="none" strike="noStrike"/>
                        <a:t> —use language that is predominantly incoherent or copied directly from the text(s) </a:t>
                      </a:r>
                      <a:endParaRPr sz="600" u="none" cap="none" strike="noStrike"/>
                    </a:p>
                    <a:p>
                      <a:pPr indent="0" lvl="0" marL="0" marR="0" rtl="0" algn="l">
                        <a:lnSpc>
                          <a:spcPct val="100000"/>
                        </a:lnSpc>
                        <a:spcBef>
                          <a:spcPts val="0"/>
                        </a:spcBef>
                        <a:spcAft>
                          <a:spcPts val="0"/>
                        </a:spcAft>
                        <a:buClr>
                          <a:srgbClr val="000000"/>
                        </a:buClr>
                        <a:buSzPts val="600"/>
                        <a:buFont typeface="Arial"/>
                        <a:buNone/>
                      </a:pPr>
                      <a:r>
                        <a:t/>
                      </a:r>
                      <a:endParaRPr sz="600" u="none" cap="none" strike="noStrike"/>
                    </a:p>
                    <a:p>
                      <a:pPr indent="0" lvl="0" marL="0" marR="0" rtl="0" algn="l">
                        <a:lnSpc>
                          <a:spcPct val="100000"/>
                        </a:lnSpc>
                        <a:spcBef>
                          <a:spcPts val="0"/>
                        </a:spcBef>
                        <a:spcAft>
                          <a:spcPts val="0"/>
                        </a:spcAft>
                        <a:buClr>
                          <a:srgbClr val="000000"/>
                        </a:buClr>
                        <a:buSzPts val="600"/>
                        <a:buFont typeface="Arial"/>
                        <a:buNone/>
                      </a:pPr>
                      <a:r>
                        <a:rPr lang="en" sz="600" u="none" cap="none" strike="noStrike"/>
                        <a:t>—do not provide a concluding statement or section </a:t>
                      </a:r>
                      <a:endParaRPr sz="600" u="none" cap="none" strike="noStrike"/>
                    </a:p>
                  </a:txBody>
                  <a:tcPr marT="63500" marB="63500" marR="63500" marL="63500"/>
                </a:tc>
              </a:tr>
              <a:tr h="12700">
                <a:tc>
                  <a:txBody>
                    <a:bodyPr/>
                    <a:lstStyle/>
                    <a:p>
                      <a:pPr indent="0" lvl="0" marL="0" marR="0" rtl="0" algn="l">
                        <a:lnSpc>
                          <a:spcPct val="100000"/>
                        </a:lnSpc>
                        <a:spcBef>
                          <a:spcPts val="0"/>
                        </a:spcBef>
                        <a:spcAft>
                          <a:spcPts val="0"/>
                        </a:spcAft>
                        <a:buClr>
                          <a:srgbClr val="000000"/>
                        </a:buClr>
                        <a:buSzPts val="600"/>
                        <a:buFont typeface="Arial"/>
                        <a:buNone/>
                      </a:pPr>
                      <a:r>
                        <a:rPr lang="en" sz="600" u="none" cap="none" strike="noStrike"/>
                        <a:t>CONTROL OF CONVENTIONS: the extent to which the essay demonstrates command of the conventions of standard English grammar, usage, capitalization, punctuation, and spelling</a:t>
                      </a:r>
                      <a:endParaRPr sz="600" u="none" cap="none" strike="noStrike"/>
                    </a:p>
                  </a:txBody>
                  <a:tcPr marT="63500" marB="63500" marR="63500" marL="63500"/>
                </a:tc>
                <a:tc>
                  <a:txBody>
                    <a:bodyPr/>
                    <a:lstStyle/>
                    <a:p>
                      <a:pPr indent="0" lvl="0" marL="0" marR="0" rtl="0" algn="l">
                        <a:lnSpc>
                          <a:spcPct val="100000"/>
                        </a:lnSpc>
                        <a:spcBef>
                          <a:spcPts val="0"/>
                        </a:spcBef>
                        <a:spcAft>
                          <a:spcPts val="0"/>
                        </a:spcAft>
                        <a:buClr>
                          <a:srgbClr val="000000"/>
                        </a:buClr>
                        <a:buSzPts val="600"/>
                        <a:buFont typeface="Arial"/>
                        <a:buNone/>
                      </a:pPr>
                      <a:r>
                        <a:rPr lang="en" sz="600" u="none" cap="none" strike="noStrike"/>
                        <a:t>W.2 L.1 </a:t>
                      </a:r>
                      <a:endParaRPr sz="600" u="none" cap="none" strike="noStrike"/>
                    </a:p>
                    <a:p>
                      <a:pPr indent="0" lvl="0" marL="0" marR="0" rtl="0" algn="l">
                        <a:lnSpc>
                          <a:spcPct val="100000"/>
                        </a:lnSpc>
                        <a:spcBef>
                          <a:spcPts val="0"/>
                        </a:spcBef>
                        <a:spcAft>
                          <a:spcPts val="0"/>
                        </a:spcAft>
                        <a:buClr>
                          <a:srgbClr val="000000"/>
                        </a:buClr>
                        <a:buSzPts val="600"/>
                        <a:buFont typeface="Arial"/>
                        <a:buNone/>
                      </a:pPr>
                      <a:r>
                        <a:rPr lang="en" sz="600" u="none" cap="none" strike="noStrike"/>
                        <a:t>L.2</a:t>
                      </a:r>
                      <a:endParaRPr sz="600" u="none" cap="none" strike="noStrike"/>
                    </a:p>
                  </a:txBody>
                  <a:tcPr marT="63500" marB="63500" marR="63500" marL="63500"/>
                </a:tc>
                <a:tc>
                  <a:txBody>
                    <a:bodyPr/>
                    <a:lstStyle/>
                    <a:p>
                      <a:pPr indent="0" lvl="0" marL="0" marR="0" rtl="0" algn="l">
                        <a:lnSpc>
                          <a:spcPct val="100000"/>
                        </a:lnSpc>
                        <a:spcBef>
                          <a:spcPts val="0"/>
                        </a:spcBef>
                        <a:spcAft>
                          <a:spcPts val="0"/>
                        </a:spcAft>
                        <a:buClr>
                          <a:srgbClr val="000000"/>
                        </a:buClr>
                        <a:buSzPts val="600"/>
                        <a:buFont typeface="Arial"/>
                        <a:buNone/>
                      </a:pPr>
                      <a:r>
                        <a:rPr lang="en" sz="600" u="none" cap="none" strike="noStrike"/>
                        <a:t>—demonstrate grade-appropriate command of conventions, with few errors</a:t>
                      </a:r>
                      <a:endParaRPr sz="600" u="none" cap="none" strike="noStrike"/>
                    </a:p>
                  </a:txBody>
                  <a:tcPr marT="63500" marB="63500" marR="63500" marL="63500"/>
                </a:tc>
                <a:tc>
                  <a:txBody>
                    <a:bodyPr/>
                    <a:lstStyle/>
                    <a:p>
                      <a:pPr indent="0" lvl="0" marL="0" marR="0" rtl="0" algn="l">
                        <a:lnSpc>
                          <a:spcPct val="100000"/>
                        </a:lnSpc>
                        <a:spcBef>
                          <a:spcPts val="0"/>
                        </a:spcBef>
                        <a:spcAft>
                          <a:spcPts val="0"/>
                        </a:spcAft>
                        <a:buClr>
                          <a:srgbClr val="000000"/>
                        </a:buClr>
                        <a:buSzPts val="600"/>
                        <a:buFont typeface="Arial"/>
                        <a:buNone/>
                      </a:pPr>
                      <a:r>
                        <a:rPr lang="en" sz="600" u="none" cap="none" strike="noStrike"/>
                        <a:t>—demonstrate grade-appropriate command of conventions, with occasional errors that do not hinder comprehension</a:t>
                      </a:r>
                      <a:endParaRPr sz="600" u="none" cap="none" strike="noStrike"/>
                    </a:p>
                  </a:txBody>
                  <a:tcPr marT="63500" marB="63500" marR="63500" marL="63500"/>
                </a:tc>
                <a:tc>
                  <a:txBody>
                    <a:bodyPr/>
                    <a:lstStyle/>
                    <a:p>
                      <a:pPr indent="0" lvl="0" marL="0" marR="0" rtl="0" algn="l">
                        <a:lnSpc>
                          <a:spcPct val="100000"/>
                        </a:lnSpc>
                        <a:spcBef>
                          <a:spcPts val="0"/>
                        </a:spcBef>
                        <a:spcAft>
                          <a:spcPts val="0"/>
                        </a:spcAft>
                        <a:buClr>
                          <a:srgbClr val="000000"/>
                        </a:buClr>
                        <a:buSzPts val="600"/>
                        <a:buFont typeface="Arial"/>
                        <a:buNone/>
                      </a:pPr>
                      <a:r>
                        <a:rPr lang="en" sz="600" u="none" cap="none" strike="noStrike"/>
                        <a:t>—demonstrate emerging command of conventions, with some errors that may hinder comprehension</a:t>
                      </a:r>
                      <a:endParaRPr sz="600" u="none" cap="none" strike="noStrike"/>
                    </a:p>
                  </a:txBody>
                  <a:tcPr marT="63500" marB="63500" marR="63500" marL="63500"/>
                </a:tc>
                <a:tc>
                  <a:txBody>
                    <a:bodyPr/>
                    <a:lstStyle/>
                    <a:p>
                      <a:pPr indent="0" lvl="0" marL="0" marR="0" rtl="0" algn="l">
                        <a:lnSpc>
                          <a:spcPct val="100000"/>
                        </a:lnSpc>
                        <a:spcBef>
                          <a:spcPts val="0"/>
                        </a:spcBef>
                        <a:spcAft>
                          <a:spcPts val="0"/>
                        </a:spcAft>
                        <a:buClr>
                          <a:srgbClr val="000000"/>
                        </a:buClr>
                        <a:buSzPts val="600"/>
                        <a:buFont typeface="Arial"/>
                        <a:buNone/>
                      </a:pPr>
                      <a:r>
                        <a:rPr lang="en" sz="600" u="none" cap="none" strike="noStrike"/>
                        <a:t>—demonstrate a lack of command of conventions, with frequent errors that hinder comprehension</a:t>
                      </a:r>
                      <a:endParaRPr sz="600" u="none" cap="none" strike="noStrike"/>
                    </a:p>
                  </a:txBody>
                  <a:tcPr marT="63500" marB="63500" marR="63500" marL="63500"/>
                </a:tc>
                <a:tc>
                  <a:txBody>
                    <a:bodyPr/>
                    <a:lstStyle/>
                    <a:p>
                      <a:pPr indent="0" lvl="0" marL="0" marR="0" rtl="0" algn="l">
                        <a:lnSpc>
                          <a:spcPct val="100000"/>
                        </a:lnSpc>
                        <a:spcBef>
                          <a:spcPts val="0"/>
                        </a:spcBef>
                        <a:spcAft>
                          <a:spcPts val="0"/>
                        </a:spcAft>
                        <a:buClr>
                          <a:srgbClr val="000000"/>
                        </a:buClr>
                        <a:buSzPts val="600"/>
                        <a:buFont typeface="Arial"/>
                        <a:buNone/>
                      </a:pPr>
                      <a:r>
                        <a:rPr lang="en" sz="600" u="none" cap="none" strike="noStrike"/>
                        <a:t>—are minimal, making assessment of conventions unreliable </a:t>
                      </a:r>
                      <a:endParaRPr sz="600" u="none" cap="none" strike="noStrike"/>
                    </a:p>
                  </a:txBody>
                  <a:tcPr marT="63500" marB="63500" marR="63500" marL="63500"/>
                </a:tc>
              </a:tr>
            </a:tbl>
          </a:graphicData>
        </a:graphic>
      </p:graphicFrame>
      <p:sp>
        <p:nvSpPr>
          <p:cNvPr id="72" name="Google Shape;72;p3"/>
          <p:cNvSpPr txBox="1"/>
          <p:nvPr/>
        </p:nvSpPr>
        <p:spPr>
          <a:xfrm>
            <a:off x="2882025" y="66125"/>
            <a:ext cx="3654300" cy="365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helsea Market"/>
                <a:ea typeface="Chelsea Market"/>
                <a:cs typeface="Chelsea Market"/>
                <a:sym typeface="Chelsea Market"/>
              </a:rPr>
              <a:t>The Refugee Profile Rubric</a:t>
            </a:r>
            <a:endParaRPr b="0" i="0" sz="1800" u="none" cap="none" strike="noStrike">
              <a:solidFill>
                <a:srgbClr val="000000"/>
              </a:solidFill>
              <a:latin typeface="Chelsea Market"/>
              <a:ea typeface="Chelsea Market"/>
              <a:cs typeface="Chelsea Market"/>
              <a:sym typeface="Chelsea Market"/>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